
<file path=[Content_Types].xml><?xml version="1.0" encoding="utf-8"?>
<Types xmlns="http://schemas.openxmlformats.org/package/2006/content-types">
  <Override PartName="/ppt/slideMasters/slideMaster6.xml" ContentType="application/vnd.openxmlformats-officedocument.presentationml.slideMaster+xml"/>
  <Override PartName="/ppt/slideLayouts/slideLayout8.xml" ContentType="application/vnd.openxmlformats-officedocument.presentationml.slideLayout+xml"/>
  <Override PartName="/ppt/theme/theme8.xml" ContentType="application/vnd.openxmlformats-officedocument.theme+xml"/>
  <Default Extension="bin" ContentType="application/vnd.openxmlformats-officedocument.presentationml.printerSettings"/>
  <Override PartName="/customXml/itemProps1.xml" ContentType="application/vnd.openxmlformats-officedocument.customXmlProperties+xml"/>
  <Override PartName="/ppt/theme/theme1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Authors.xml" ContentType="application/vnd.openxmlformats-officedocument.presentationml.commentAuthors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s/slide11.xml" ContentType="application/vnd.openxmlformats-officedocument.presentationml.slide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Masters/slideMaster3.xml" ContentType="application/vnd.openxmlformats-officedocument.presentationml.slideMaster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slideLayouts/slideLayout1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Override4.xml" ContentType="application/vnd.openxmlformats-officedocument.themeOverride+xml"/>
  <Override PartName="/ppt/slideMasters/slideMaster7.xml" ContentType="application/vnd.openxmlformats-officedocument.presentationml.slideMaster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4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8.xml" ContentType="application/vnd.openxmlformats-officedocument.presentationml.slideLayout+xml"/>
  <Override PartName="/customXml/itemProps2.xml" ContentType="application/vnd.openxmlformats-officedocument.customXmlProperties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0.xml" ContentType="application/vnd.openxmlformats-officedocument.presentationml.slideMaster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4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Masters/slideMaster4.xml" ContentType="application/vnd.openxmlformats-officedocument.presentationml.slideMaster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48.xml" ContentType="application/vnd.openxmlformats-officedocument.presentationml.slideLayout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theme/theme10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3.xml" ContentType="application/vnd.openxmlformats-officedocument.presentationml.slideLayout+xml"/>
  <Default Extension="emf" ContentType="image/x-emf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Default Extension="xlsx" ContentType="application/vnd.openxmlformats-officedocument.spreadsheetml.sheet"/>
  <Override PartName="/ppt/theme/theme1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3.xml" ContentType="application/vnd.openxmlformats-officedocument.customXmlProperties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Masters/slideMaster11.xml" ContentType="application/vnd.openxmlformats-officedocument.presentationml.slideMaster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45.xml" ContentType="application/vnd.openxmlformats-officedocument.presentationml.slideLayout+xml"/>
  <Override PartName="/ppt/charts/chart2.xml" ContentType="application/vnd.openxmlformats-officedocument.drawingml.chart+xml"/>
  <Override PartName="/ppt/slideLayouts/slideLayout1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Override2.xml" ContentType="application/vnd.openxmlformats-officedocument.themeOverr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theme/theme7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49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0.xml" ContentType="application/vnd.openxmlformats-officedocument.presentationml.notesSlide+xml"/>
  <Override PartName="/ppt/viewProps.xml" ContentType="application/vnd.openxmlformats-officedocument.presentationml.viewProps+xml"/>
  <Override PartName="/ppt/theme/theme11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Masters/notesMaster1.xml" ContentType="application/vnd.openxmlformats-officedocument.presentationml.notesMaster+xml"/>
  <Override PartName="/ppt/charts/chart6.xml" ContentType="application/vnd.openxmlformats-officedocument.drawingml.chart+xml"/>
  <Override PartName="/docProps/app.xml" ContentType="application/vnd.openxmlformats-officedocument.extended-properties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9.xml" ContentType="application/vnd.openxmlformats-officedocument.presentationml.slideMaster+xml"/>
  <Override PartName="/ppt/slides/slide2.xml" ContentType="application/vnd.openxmlformats-officedocument.presentationml.slide+xml"/>
  <Override PartName="/ppt/theme/theme1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Masters/slideMaster12.xml" ContentType="application/vnd.openxmlformats-officedocument.presentationml.slideMaster+xml"/>
  <Override PartName="/ppt/theme/theme4.xml" ContentType="application/vnd.openxmlformats-officedocument.theme+xml"/>
  <Override PartName="/ppt/slides/slide10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27.xml" ContentType="application/vnd.openxmlformats-officedocument.presentationml.slideLayout+xml"/>
  <Override PartName="/ppt/charts/chart3.xml" ContentType="application/vnd.openxmlformats-officedocument.drawingml.chart+xml"/>
  <Override PartName="/ppt/slideLayouts/slideLayout1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Override3.xml" ContentType="application/vnd.openxmlformats-officedocument.themeOverride+xml"/>
  <Default Extension="png" ContentType="image/png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4245" r:id="rId4"/>
    <p:sldMasterId id="2147483905" r:id="rId5"/>
    <p:sldMasterId id="2147483907" r:id="rId6"/>
    <p:sldMasterId id="2147483692" r:id="rId7"/>
    <p:sldMasterId id="2147483755" r:id="rId8"/>
    <p:sldMasterId id="2147484090" r:id="rId9"/>
    <p:sldMasterId id="2147484169" r:id="rId10"/>
    <p:sldMasterId id="2147484171" r:id="rId11"/>
    <p:sldMasterId id="2147484194" r:id="rId12"/>
    <p:sldMasterId id="2147484204" r:id="rId13"/>
    <p:sldMasterId id="2147484214" r:id="rId14"/>
    <p:sldMasterId id="2147484223" r:id="rId15"/>
    <p:sldMasterId id="2147484254" r:id="rId16"/>
  </p:sldMasterIdLst>
  <p:notesMasterIdLst>
    <p:notesMasterId r:id="rId30"/>
  </p:notesMasterIdLst>
  <p:handoutMasterIdLst>
    <p:handoutMasterId r:id="rId31"/>
  </p:handoutMasterIdLst>
  <p:sldIdLst>
    <p:sldId id="757" r:id="rId17"/>
    <p:sldId id="748" r:id="rId18"/>
    <p:sldId id="749" r:id="rId19"/>
    <p:sldId id="755" r:id="rId20"/>
    <p:sldId id="720" r:id="rId21"/>
    <p:sldId id="752" r:id="rId22"/>
    <p:sldId id="724" r:id="rId23"/>
    <p:sldId id="741" r:id="rId24"/>
    <p:sldId id="726" r:id="rId25"/>
    <p:sldId id="729" r:id="rId26"/>
    <p:sldId id="730" r:id="rId27"/>
    <p:sldId id="731" r:id="rId28"/>
    <p:sldId id="745" r:id="rId29"/>
  </p:sldIdLst>
  <p:sldSz cx="9144000" cy="6858000" type="screen4x3"/>
  <p:notesSz cx="6718300" cy="9855200"/>
  <p:defaultTextStyle>
    <a:defPPr>
      <a:defRPr lang="en-US"/>
    </a:defPPr>
    <a:lvl1pPr marL="0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1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8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4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9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5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1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7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1391">
          <p15:clr>
            <a:srgbClr val="A4A3A4"/>
          </p15:clr>
        </p15:guide>
        <p15:guide id="2" pos="446">
          <p15:clr>
            <a:srgbClr val="A4A3A4"/>
          </p15:clr>
        </p15:guide>
        <p15:guide id="3" pos="53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3104" userDrawn="1">
          <p15:clr>
            <a:srgbClr val="A4A3A4"/>
          </p15:clr>
        </p15:guide>
        <p15:guide id="2" pos="211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Yaswant K. Dayaram" initials="YKD" lastIdx="4" clrIdx="0"/>
  <p:cmAuthor id="1" name="Wong, Eric [TIBUS]" initials="EW" lastIdx="4" clrIdx="1"/>
  <p:cmAuthor id="2" name="Ian Woolveridge" initials="IW" lastIdx="73" clrIdx="2">
    <p:extLst>
      <p:ext uri="{19B8F6BF-5375-455C-9EA6-DF929625EA0E}">
        <p15:presenceInfo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userId="S-1-5-21-3415842553-1114698219-1032229874-19108" providerId="AD"/>
      </p:ext>
    </p:extLst>
  </p:cmAuthor>
  <p:cmAuthor id="3" name="Wong, Eric [TIBUS]" initials="WE[" lastIdx="49" clrIdx="3">
    <p:extLst>
      <p:ext uri="{19B8F6BF-5375-455C-9EA6-DF929625EA0E}">
        <p15:presenceInfo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userId="S-1-5-21-1614895754-2146847981-1606980848-1090862" providerId="AD"/>
      </p:ext>
    </p:extLst>
  </p:cmAuthor>
  <p:cmAuthor id="4" name="Baugh, Bryan [JRDUS]" initials="BB" lastIdx="10" clrIdx="4"/>
  <p:cmAuthor id="5" name="Joel Gallant" initials="JG" lastIdx="30" clrIdx="5">
    <p:extLst>
      <p:ext uri="{19B8F6BF-5375-455C-9EA6-DF929625EA0E}">
        <p15:presenceInfo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userId="S-1-5-21-3460704749-3432476430-1222158178-7342" providerId="AD"/>
      </p:ext>
    </p:extLst>
  </p:cmAuthor>
  <p:cmAuthor id="6" name="Sugumar, Julia [JANUS]" initials="SJ[" lastIdx="41" clrIdx="6">
    <p:extLst>
      <p:ext uri="{19B8F6BF-5375-455C-9EA6-DF929625EA0E}">
        <p15:presenceInfo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userId="S-1-5-21-1614895754-2146847981-1606980848-1272597" providerId="AD"/>
      </p:ext>
    </p:extLst>
  </p:cmAuthor>
  <p:cmAuthor id="7" name="Hadacek, Maria Blanca [JACFR]" initials="HMB[" lastIdx="8" clrIdx="7">
    <p:extLst>
      <p:ext uri="{19B8F6BF-5375-455C-9EA6-DF929625EA0E}">
        <p15:presenceInfo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userId="S-1-5-21-2335664087-1377083882-2996952026-617140" providerId="AD"/>
      </p:ext>
    </p:extLst>
  </p:cmAuthor>
  <p:cmAuthor id="8" name="HUGTIP" initials="H" lastIdx="2" clrIdx="8"/>
  <p:cmAuthor id="9" name="Van Landuyt, Erika [JRDBE]" initials="VLE[" lastIdx="2" clrIdx="9">
    <p:extLst>
      <p:ext uri="{19B8F6BF-5375-455C-9EA6-DF929625EA0E}">
        <p15:presenceInfo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userId="S-1-5-21-2335664087-1377083882-2996952026-448427" providerId="AD"/>
      </p:ext>
    </p:extLst>
  </p:cmAuthor>
  <p:cmAuthor id="10" name="Lathouwers,  Erkki [JRDBE]" initials="LE[" lastIdx="15" clrIdx="10">
    <p:extLst>
      <p:ext uri="{19B8F6BF-5375-455C-9EA6-DF929625EA0E}">
        <p15:presenceInfo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userId="S-1-5-21-2335664087-1377083882-2996952026-283568" providerId="AD"/>
      </p:ext>
    </p:extLst>
  </p:cmAuthor>
  <p:cmAuthor id="11" name="Opsomer, Magda [JRDBE]" initials="OM[" lastIdx="31" clrIdx="11">
    <p:extLst>
      <p:ext uri="{19B8F6BF-5375-455C-9EA6-DF929625EA0E}">
        <p15:presenceInfo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userId="S-1-5-21-2335664087-1377083882-2996952026-498462" providerId="AD"/>
      </p:ext>
    </p:extLst>
  </p:cmAuthor>
  <p:cmAuthor id="12" name="Petrovic, Romana [JRDBE - Non JJ]" initials="PR[-NJ" lastIdx="18" clrIdx="12">
    <p:extLst>
      <p:ext uri="{19B8F6BF-5375-455C-9EA6-DF929625EA0E}">
        <p15:presenceInfo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userId="S-1-5-21-2335664087-1377083882-2996952026-804131" providerId="AD"/>
      </p:ext>
    </p:extLst>
  </p:cmAuthor>
  <p:cmAuthor id="13" name="Brown, Kimberley [TTTUS]" initials="BK[" lastIdx="10" clrIdx="13">
    <p:extLst>
      <p:ext uri="{19B8F6BF-5375-455C-9EA6-DF929625EA0E}">
        <p15:presenceInfo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userId="S-1-5-21-1614895754-2146847981-1606980848-7986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BFBFB"/>
    <a:srgbClr val="505050"/>
    <a:srgbClr val="008000"/>
    <a:srgbClr val="000000"/>
    <a:srgbClr val="00FF00"/>
    <a:srgbClr val="09357A"/>
    <a:srgbClr val="CB77D3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1017" autoAdjust="0"/>
    <p:restoredTop sz="94280" autoAdjust="0"/>
  </p:normalViewPr>
  <p:slideViewPr>
    <p:cSldViewPr snapToGrid="0">
      <p:cViewPr varScale="1">
        <p:scale>
          <a:sx n="113" d="100"/>
          <a:sy n="113" d="100"/>
        </p:scale>
        <p:origin x="-704" y="-96"/>
      </p:cViewPr>
      <p:guideLst>
        <p:guide orient="horz" pos="1391"/>
        <p:guide pos="446"/>
        <p:guide pos="53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1950" y="-1056"/>
      </p:cViewPr>
      <p:guideLst>
        <p:guide orient="horz" pos="3104"/>
        <p:guide pos="211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slide" Target="slides/slide9.xml"/><Relationship Id="rId26" Type="http://schemas.openxmlformats.org/officeDocument/2006/relationships/slide" Target="slides/slide10.xml"/><Relationship Id="rId27" Type="http://schemas.openxmlformats.org/officeDocument/2006/relationships/slide" Target="slides/slide11.xml"/><Relationship Id="rId28" Type="http://schemas.openxmlformats.org/officeDocument/2006/relationships/slide" Target="slides/slide12.xml"/><Relationship Id="rId29" Type="http://schemas.openxmlformats.org/officeDocument/2006/relationships/slide" Target="slides/slide1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Master" Target="slideMasters/slideMaster6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1" Type="http://schemas.openxmlformats.org/officeDocument/2006/relationships/slideMaster" Target="slideMasters/slideMaster8.xml"/><Relationship Id="rId12" Type="http://schemas.openxmlformats.org/officeDocument/2006/relationships/slideMaster" Target="slideMasters/slideMaster9.xml"/><Relationship Id="rId13" Type="http://schemas.openxmlformats.org/officeDocument/2006/relationships/slideMaster" Target="slideMasters/slideMaster10.xml"/><Relationship Id="rId14" Type="http://schemas.openxmlformats.org/officeDocument/2006/relationships/slideMaster" Target="slideMasters/slideMaster11.xml"/><Relationship Id="rId15" Type="http://schemas.openxmlformats.org/officeDocument/2006/relationships/slideMaster" Target="slideMasters/slideMaster12.xml"/><Relationship Id="rId16" Type="http://schemas.openxmlformats.org/officeDocument/2006/relationships/slideMaster" Target="slideMasters/slideMaster13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-Tabelle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-Tabelle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-Tabelle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-Tabelle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style val="2"/>
  <c:chart>
    <c:plotArea>
      <c:layout>
        <c:manualLayout>
          <c:layoutTarget val="inner"/>
          <c:xMode val="edge"/>
          <c:yMode val="edge"/>
          <c:x val="0.114554136615276"/>
          <c:y val="0.0307955208278682"/>
          <c:w val="0.86303689979929"/>
          <c:h val="0.938408958344263"/>
        </c:manualLayout>
      </c:layout>
      <c:barChart>
        <c:barDir val="col"/>
        <c:grouping val="stacked"/>
        <c:ser>
          <c:idx val="0"/>
          <c:order val="0"/>
          <c:tx>
            <c:strRef>
              <c:f>Sheet1!$A$4</c:f>
              <c:strCache>
                <c:ptCount val="1"/>
                <c:pt idx="0">
                  <c:v>Virologic rebound rate AT W24 (FDA, snapshot)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8D-4BBA-8A27-1EDB4167318A}"/>
              </c:ext>
            </c:extLst>
          </c:dPt>
          <c:dPt>
            <c:idx val="1"/>
            <c:spPr>
              <a:pattFill prst="ltHorz">
                <a:fgClr>
                  <a:schemeClr val="bg1"/>
                </a:fgClr>
                <a:bgClr>
                  <a:srgbClr val="3E841C"/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18D-4BBA-8A27-1EDB4167318A}"/>
              </c:ext>
            </c:extLst>
          </c:dPt>
          <c:cat>
            <c:strRef>
              <c:f>Sheet1!$B$3:$C$3</c:f>
              <c:strCache>
                <c:ptCount val="2"/>
                <c:pt idx="0">
                  <c:v>DCFTAF
(N=763)</c:v>
                </c:pt>
                <c:pt idx="1">
                  <c:v>Control
(N=378)</c:v>
                </c:pt>
              </c:strCache>
            </c:strRef>
          </c:cat>
          <c:val>
            <c:numRef>
              <c:f>Sheet1!$B$4:$C$4</c:f>
              <c:numCache>
                <c:formatCode>0.00%</c:formatCode>
                <c:ptCount val="2"/>
                <c:pt idx="0">
                  <c:v>0.0</c:v>
                </c:pt>
                <c:pt idx="1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18D-4BBA-8A27-1EDB4167318A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cumulative Virologic rebound rate THROUGH W24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18D-4BBA-8A27-1EDB4167318A}"/>
              </c:ext>
            </c:extLst>
          </c:dPt>
          <c:dPt>
            <c:idx val="1"/>
            <c:spPr>
              <a:solidFill>
                <a:srgbClr val="008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18D-4BBA-8A27-1EDB4167318A}"/>
              </c:ext>
            </c:extLst>
          </c:dPt>
          <c:dLbls>
            <c:dLbl>
              <c:idx val="0"/>
              <c:layout>
                <c:manualLayout>
                  <c:x val="-0.0110625481699933"/>
                  <c:y val="-0.0659171591314035"/>
                </c:manualLayout>
              </c:layout>
              <c:tx>
                <c:rich>
                  <a:bodyPr/>
                  <a:lstStyle/>
                  <a:p>
                    <a:pPr>
                      <a:defRPr lang="en-US" sz="1100" b="1">
                        <a:solidFill>
                          <a:schemeClr val="tx1"/>
                        </a:solidFill>
                      </a:defRPr>
                    </a:pPr>
                    <a:r>
                      <a:rPr lang="en-US" sz="1100" dirty="0">
                        <a:solidFill>
                          <a:schemeClr val="tx1"/>
                        </a:solidFill>
                      </a:rPr>
                      <a:t>1.8%</a:t>
                    </a:r>
                  </a:p>
                  <a:p>
                    <a:pPr>
                      <a:defRPr lang="en-US" sz="1100" b="1">
                        <a:solidFill>
                          <a:schemeClr val="tx1"/>
                        </a:solidFill>
                      </a:defRPr>
                    </a:pPr>
                    <a:r>
                      <a:rPr lang="en-US" sz="1100" dirty="0">
                        <a:solidFill>
                          <a:schemeClr val="tx1"/>
                        </a:solidFill>
                      </a:rPr>
                      <a:t>(n=14)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Val val="1"/>
              <c:separator>.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18D-4BBA-8A27-1EDB4167318A}"/>
                </c:ext>
                <c:ext xmlns:c15="http://schemas.microsoft.com/office/drawing/2012/chart" uri="{CE6537A1-D6FC-4f65-9D91-7224C49458BB}">
                  <c15:layout>
                    <c:manualLayout>
                      <c:w val="0.2320922606064576"/>
                      <c:h val="0.1408557813692636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8.11244160904397E-17"/>
                  <c:y val="-0.0646600589118626"/>
                </c:manualLayout>
              </c:layout>
              <c:tx>
                <c:rich>
                  <a:bodyPr/>
                  <a:lstStyle/>
                  <a:p>
                    <a:pPr>
                      <a:defRPr lang="en-US" sz="1100" b="1">
                        <a:solidFill>
                          <a:schemeClr val="tx1"/>
                        </a:solidFill>
                      </a:defRPr>
                    </a:pPr>
                    <a:r>
                      <a:rPr lang="en-US" sz="1100" dirty="0">
                        <a:solidFill>
                          <a:schemeClr val="tx1"/>
                        </a:solidFill>
                      </a:rPr>
                      <a:t>2.1%</a:t>
                    </a:r>
                  </a:p>
                  <a:p>
                    <a:pPr>
                      <a:defRPr lang="en-US" sz="1100" b="1">
                        <a:solidFill>
                          <a:schemeClr val="tx1"/>
                        </a:solidFill>
                      </a:defRPr>
                    </a:pPr>
                    <a:r>
                      <a:rPr lang="en-US" sz="1100" dirty="0">
                        <a:solidFill>
                          <a:schemeClr val="tx1"/>
                        </a:solidFill>
                      </a:rPr>
                      <a:t>(n=8)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Val val="1"/>
              <c:separator>.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18D-4BBA-8A27-1EDB4167318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1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Val val="1"/>
            <c:separator>. </c:separato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Sheet1!$B$3:$C$3</c:f>
              <c:strCache>
                <c:ptCount val="2"/>
                <c:pt idx="0">
                  <c:v>DCFTAF
(N=763)</c:v>
                </c:pt>
                <c:pt idx="1">
                  <c:v>Control
(N=378)</c:v>
                </c:pt>
              </c:strCache>
            </c:strRef>
          </c:cat>
          <c:val>
            <c:numRef>
              <c:f>Sheet1!$B$5:$C$5</c:f>
              <c:numCache>
                <c:formatCode>0.00%</c:formatCode>
                <c:ptCount val="2"/>
                <c:pt idx="0">
                  <c:v>1.8</c:v>
                </c:pt>
                <c:pt idx="1">
                  <c:v>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18D-4BBA-8A27-1EDB4167318A}"/>
            </c:ext>
          </c:extLst>
        </c:ser>
        <c:dLbls/>
        <c:gapWidth val="105"/>
        <c:overlap val="100"/>
        <c:axId val="519629176"/>
        <c:axId val="575678504"/>
      </c:barChart>
      <c:catAx>
        <c:axId val="519629176"/>
        <c:scaling>
          <c:orientation val="minMax"/>
        </c:scaling>
        <c:axPos val="b"/>
        <c:numFmt formatCode="General" sourceLinked="0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lang="en-US" sz="1100"/>
            </a:pPr>
            <a:endParaRPr lang="de-DE"/>
          </a:p>
        </c:txPr>
        <c:crossAx val="575678504"/>
        <c:crossesAt val="0.0"/>
        <c:auto val="1"/>
        <c:lblAlgn val="ctr"/>
        <c:lblOffset val="100"/>
      </c:catAx>
      <c:valAx>
        <c:axId val="575678504"/>
        <c:scaling>
          <c:orientation val="minMax"/>
          <c:max val="100.0"/>
        </c:scaling>
        <c:axPos val="l"/>
        <c:numFmt formatCode="#,##0" sourceLinked="0"/>
        <c:tickLblPos val="nextTo"/>
        <c:spPr>
          <a:ln w="19050">
            <a:solidFill>
              <a:srgbClr val="505050"/>
            </a:solidFill>
          </a:ln>
        </c:spPr>
        <c:txPr>
          <a:bodyPr/>
          <a:lstStyle/>
          <a:p>
            <a:pPr>
              <a:defRPr lang="en-US" sz="1400">
                <a:solidFill>
                  <a:srgbClr val="505050"/>
                </a:solidFill>
              </a:defRPr>
            </a:pPr>
            <a:endParaRPr lang="de-DE"/>
          </a:p>
        </c:txPr>
        <c:crossAx val="519629176"/>
        <c:crosses val="autoZero"/>
        <c:crossBetween val="between"/>
        <c:majorUnit val="20.0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style val="2"/>
  <c:chart>
    <c:plotArea>
      <c:layout>
        <c:manualLayout>
          <c:layoutTarget val="inner"/>
          <c:xMode val="edge"/>
          <c:yMode val="edge"/>
          <c:x val="0.146333467829262"/>
          <c:y val="0.0679085073040753"/>
          <c:w val="0.838386661699913"/>
          <c:h val="0.80420821819681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D/C/F/TAF (N=763)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lang="en-US" sz="1000" b="1">
                        <a:solidFill>
                          <a:schemeClr val="bg1"/>
                        </a:solidFill>
                      </a:defRPr>
                    </a:pPr>
                    <a:fld id="{6962B356-F194-4A16-A926-6FB34236FD41}" type="VALUE">
                      <a:rPr lang="en-US" sz="1200" b="1" smtClean="0"/>
                      <a:pPr>
                        <a:defRPr lang="en-US" sz="10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sz="1200" b="1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Val val="1"/>
              <c:separator>.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00840978660773489"/>
                  <c:y val="-0.0171066278807473"/>
                </c:manualLayout>
              </c:layout>
              <c:tx>
                <c:rich>
                  <a:bodyPr/>
                  <a:lstStyle/>
                  <a:p>
                    <a:fld id="{45105C3C-C4A1-4E5E-83B7-1552B6941CDD}" type="VALUE">
                      <a:rPr lang="en-US" sz="1200" smtClean="0"/>
                      <a:pPr/>
                      <a:t>[VALUE]</a:t>
                    </a:fld>
                    <a:r>
                      <a:rPr lang="en-US" sz="1200" dirty="0"/>
                      <a:t>%</a:t>
                    </a:r>
                    <a:br>
                      <a:rPr lang="en-US" sz="1200" dirty="0"/>
                    </a:br>
                    <a:r>
                      <a:rPr lang="en-US" sz="1200" dirty="0"/>
                      <a:t>(n=4)</a:t>
                    </a:r>
                  </a:p>
                </c:rich>
              </c:tx>
              <c:dLblPos val="outEnd"/>
              <c:showVal val="1"/>
              <c:separator>.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1.02785093379035E-16"/>
                  <c:y val="-0.0216530772283479"/>
                </c:manualLayout>
              </c:layout>
              <c:tx>
                <c:rich>
                  <a:bodyPr/>
                  <a:lstStyle/>
                  <a:p>
                    <a:fld id="{7B1AE4B2-E291-4DB8-AE03-735AA6A1653A}" type="VALUE">
                      <a:rPr lang="en-US" sz="1200" smtClean="0"/>
                      <a:pPr/>
                      <a:t>[VALUE]</a:t>
                    </a:fld>
                    <a:r>
                      <a:rPr lang="en-US" sz="1200" dirty="0"/>
                      <a:t>%</a:t>
                    </a:r>
                    <a:br>
                      <a:rPr lang="en-US" sz="1200" dirty="0"/>
                    </a:br>
                    <a:r>
                      <a:rPr lang="en-US" sz="1200" dirty="0"/>
                      <a:t>(n=24)</a:t>
                    </a:r>
                  </a:p>
                </c:rich>
              </c:tx>
              <c:dLblPos val="outEnd"/>
              <c:showVal val="1"/>
              <c:separator>.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1"/>
                </a:pPr>
                <a:endParaRPr lang="de-DE"/>
              </a:p>
            </c:txPr>
            <c:dLblPos val="inEnd"/>
            <c:showVal val="1"/>
            <c:separator>. </c:separato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Virologic 
success</c:v>
                </c:pt>
                <c:pt idx="1">
                  <c:v>Virologic 
failure</c:v>
                </c:pt>
                <c:pt idx="2">
                  <c:v>No virologic data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96.3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EBD-457E-A95B-05472C5B0C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cont'd bPI+F/TDF (N=378)</c:v>
                </c:pt>
              </c:strCache>
            </c:strRef>
          </c:tx>
          <c:spPr>
            <a:solidFill>
              <a:srgbClr val="008000"/>
            </a:solidFill>
            <a:ln>
              <a:solidFill>
                <a:schemeClr val="tx2"/>
              </a:solidFill>
            </a:ln>
          </c:spPr>
          <c:dLbls>
            <c:dLbl>
              <c:idx val="0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lang="en-US" sz="1000" b="1">
                        <a:solidFill>
                          <a:schemeClr val="bg1"/>
                        </a:solidFill>
                      </a:defRPr>
                    </a:pPr>
                    <a:fld id="{D1CB4719-C7E2-40F7-A20B-946AB2BA3A3C}" type="VALUE">
                      <a:rPr lang="en-US" sz="1200" b="1" smtClean="0">
                        <a:solidFill>
                          <a:schemeClr val="bg1"/>
                        </a:solidFill>
                      </a:rPr>
                      <a:pPr>
                        <a:defRPr lang="en-US" sz="10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7C9-48F6-B83A-97634F7AF4C7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0"/>
                  <c:y val="-0.0110206268026973"/>
                </c:manualLayout>
              </c:layout>
              <c:tx>
                <c:rich>
                  <a:bodyPr/>
                  <a:lstStyle/>
                  <a:p>
                    <a:fld id="{A6EFDDEB-2204-487C-9DCE-742DA9388869}" type="VALUE">
                      <a:rPr lang="en-US" sz="1200" smtClean="0"/>
                      <a:pPr/>
                      <a:t>[VALUE]</a:t>
                    </a:fld>
                    <a:r>
                      <a:rPr lang="en-US" sz="1200" dirty="0"/>
                      <a:t>%</a:t>
                    </a:r>
                    <a:br>
                      <a:rPr lang="en-US" sz="1200" dirty="0"/>
                    </a:br>
                    <a:r>
                      <a:rPr lang="en-US" sz="1200" dirty="0"/>
                      <a:t>(n=3)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7C9-48F6-B83A-97634F7AF4C7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1.02785093379035E-16"/>
                  <c:y val="-0.0169006453187384"/>
                </c:manualLayout>
              </c:layout>
              <c:tx>
                <c:rich>
                  <a:bodyPr/>
                  <a:lstStyle/>
                  <a:p>
                    <a:fld id="{F1BF6A27-0306-4253-BD0E-B48FBB4049D7}" type="VALUE">
                      <a:rPr lang="en-US" sz="1200" smtClean="0"/>
                      <a:pPr/>
                      <a:t>[VALUE]</a:t>
                    </a:fld>
                    <a:r>
                      <a:rPr lang="en-US" sz="1200" dirty="0"/>
                      <a:t>%</a:t>
                    </a:r>
                    <a:br>
                      <a:rPr lang="en-US" sz="1200" dirty="0"/>
                    </a:br>
                    <a:r>
                      <a:rPr lang="en-US" sz="1200" dirty="0"/>
                      <a:t>(n=14)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7C9-48F6-B83A-97634F7AF4C7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1"/>
                </a:pPr>
                <a:endParaRPr lang="de-DE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Virologic 
success</c:v>
                </c:pt>
                <c:pt idx="1">
                  <c:v>Virologic 
failure</c:v>
                </c:pt>
                <c:pt idx="2">
                  <c:v>No virologic data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95.5</c:v>
                </c:pt>
                <c:pt idx="1">
                  <c:v>0.8</c:v>
                </c:pt>
                <c:pt idx="2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EBD-457E-A95B-05472C5B0C62}"/>
            </c:ext>
          </c:extLst>
        </c:ser>
        <c:dLbls/>
        <c:gapWidth val="28"/>
        <c:overlap val="-20"/>
        <c:axId val="553606936"/>
        <c:axId val="553598216"/>
      </c:barChart>
      <c:catAx>
        <c:axId val="553606936"/>
        <c:scaling>
          <c:orientation val="minMax"/>
        </c:scaling>
        <c:axPos val="b"/>
        <c:numFmt formatCode="General" sourceLinked="1"/>
        <c:tickLblPos val="nextTo"/>
        <c:spPr>
          <a:ln w="19026">
            <a:solidFill>
              <a:schemeClr val="tx1"/>
            </a:solidFill>
          </a:ln>
        </c:spPr>
        <c:txPr>
          <a:bodyPr/>
          <a:lstStyle/>
          <a:p>
            <a:pPr>
              <a:defRPr lang="en-US" sz="1100" b="0">
                <a:latin typeface="+mn-lt"/>
                <a:cs typeface="Arial" panose="020B0604020202020204" pitchFamily="34" charset="0"/>
              </a:defRPr>
            </a:pPr>
            <a:endParaRPr lang="de-DE"/>
          </a:p>
        </c:txPr>
        <c:crossAx val="553598216"/>
        <c:crosses val="autoZero"/>
        <c:auto val="1"/>
        <c:lblAlgn val="ctr"/>
        <c:lblOffset val="100"/>
      </c:catAx>
      <c:valAx>
        <c:axId val="553598216"/>
        <c:scaling>
          <c:orientation val="minMax"/>
          <c:max val="100.0"/>
        </c:scaling>
        <c:axPos val="l"/>
        <c:title>
          <c:tx>
            <c:rich>
              <a:bodyPr/>
              <a:lstStyle/>
              <a:p>
                <a:pPr>
                  <a:defRPr lang="en-US" sz="1400"/>
                </a:pPr>
                <a:r>
                  <a:rPr lang="en-US" sz="1400" b="0" dirty="0"/>
                  <a:t>Proportion of patients (%)</a:t>
                </a:r>
              </a:p>
            </c:rich>
          </c:tx>
          <c:layout/>
        </c:title>
        <c:numFmt formatCode="0" sourceLinked="0"/>
        <c:tickLblPos val="nextTo"/>
        <c:spPr>
          <a:ln w="19026">
            <a:solidFill>
              <a:schemeClr val="tx1"/>
            </a:solidFill>
          </a:ln>
        </c:spPr>
        <c:txPr>
          <a:bodyPr/>
          <a:lstStyle/>
          <a:p>
            <a:pPr>
              <a:defRPr lang="en-US" sz="1400" b="0">
                <a:latin typeface="+mn-lt"/>
                <a:cs typeface="Arial" panose="020B0604020202020204" pitchFamily="34" charset="0"/>
              </a:defRPr>
            </a:pPr>
            <a:endParaRPr lang="de-DE"/>
          </a:p>
        </c:txPr>
        <c:crossAx val="553606936"/>
        <c:crosses val="autoZero"/>
        <c:crossBetween val="between"/>
        <c:majorUnit val="20.0"/>
      </c:valAx>
      <c:spPr>
        <a:noFill/>
        <a:ln w="25392">
          <a:solidFill>
            <a:schemeClr val="bg2">
              <a:lumMod val="40000"/>
              <a:lumOff val="60000"/>
            </a:schemeClr>
          </a:solidFill>
        </a:ln>
      </c:spPr>
    </c:plotArea>
    <c:plotVisOnly val="1"/>
    <c:dispBlanksAs val="gap"/>
  </c:chart>
  <c:txPr>
    <a:bodyPr/>
    <a:lstStyle/>
    <a:p>
      <a:pPr>
        <a:defRPr sz="1797"/>
      </a:pPr>
      <a:endParaRPr lang="de-DE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style val="2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D/C/F/TAF (N=734)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2A8EBF"/>
              </a:solidFill>
              <a:ln>
                <a:solidFill>
                  <a:srgbClr val="0070C0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Sheet1!$B$12:$G$12</c:f>
                <c:numCache>
                  <c:formatCode>General</c:formatCode>
                  <c:ptCount val="6"/>
                  <c:pt idx="0">
                    <c:v>0.0</c:v>
                  </c:pt>
                  <c:pt idx="1">
                    <c:v>0.31</c:v>
                  </c:pt>
                  <c:pt idx="2">
                    <c:v>0.32</c:v>
                  </c:pt>
                  <c:pt idx="3">
                    <c:v>0.33</c:v>
                  </c:pt>
                  <c:pt idx="4">
                    <c:v>0.33</c:v>
                  </c:pt>
                  <c:pt idx="5">
                    <c:v>0.35</c:v>
                  </c:pt>
                </c:numCache>
              </c:numRef>
            </c:plus>
            <c:minus>
              <c:numRef>
                <c:f>Sheet1!$B$13:$G$13</c:f>
                <c:numCache>
                  <c:formatCode>General</c:formatCode>
                  <c:ptCount val="6"/>
                  <c:pt idx="0">
                    <c:v>0.0</c:v>
                  </c:pt>
                  <c:pt idx="1">
                    <c:v>0.31</c:v>
                  </c:pt>
                  <c:pt idx="2">
                    <c:v>0.32</c:v>
                  </c:pt>
                  <c:pt idx="3">
                    <c:v>0.33</c:v>
                  </c:pt>
                  <c:pt idx="4">
                    <c:v>0.33</c:v>
                  </c:pt>
                  <c:pt idx="5">
                    <c:v>0.35</c:v>
                  </c:pt>
                </c:numCache>
              </c:numRef>
            </c:minus>
            <c:spPr>
              <a:ln>
                <a:solidFill>
                  <a:srgbClr val="0070C0"/>
                </a:solidFill>
              </a:ln>
            </c:spPr>
          </c:errBars>
          <c:cat>
            <c:numRef>
              <c:f>Sheet1!$A$2:$A$7</c:f>
              <c:numCache>
                <c:formatCode>General</c:formatCode>
                <c:ptCount val="6"/>
                <c:pt idx="0">
                  <c:v>0.0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12.0</c:v>
                </c:pt>
                <c:pt idx="5">
                  <c:v>24.0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0.0</c:v>
                </c:pt>
                <c:pt idx="1">
                  <c:v>0.1</c:v>
                </c:pt>
                <c:pt idx="2">
                  <c:v>0.6</c:v>
                </c:pt>
                <c:pt idx="3">
                  <c:v>0.8</c:v>
                </c:pt>
                <c:pt idx="4">
                  <c:v>0.5</c:v>
                </c:pt>
                <c:pt idx="5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36-4E8E-AC57-4E7190AEBE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Control (N=360)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Sheet1!$B$14:$G$14</c:f>
                <c:numCache>
                  <c:formatCode>General</c:formatCode>
                  <c:ptCount val="6"/>
                  <c:pt idx="0">
                    <c:v>0.0</c:v>
                  </c:pt>
                  <c:pt idx="1">
                    <c:v>0.42</c:v>
                  </c:pt>
                  <c:pt idx="2">
                    <c:v>0.43</c:v>
                  </c:pt>
                  <c:pt idx="3">
                    <c:v>0.46</c:v>
                  </c:pt>
                  <c:pt idx="4">
                    <c:v>0.47</c:v>
                  </c:pt>
                  <c:pt idx="5">
                    <c:v>0.48</c:v>
                  </c:pt>
                </c:numCache>
              </c:numRef>
            </c:plus>
            <c:minus>
              <c:numRef>
                <c:f>Sheet1!$B$15:$G$15</c:f>
                <c:numCache>
                  <c:formatCode>General</c:formatCode>
                  <c:ptCount val="6"/>
                  <c:pt idx="0">
                    <c:v>0.0</c:v>
                  </c:pt>
                  <c:pt idx="1">
                    <c:v>0.42</c:v>
                  </c:pt>
                  <c:pt idx="2">
                    <c:v>0.43</c:v>
                  </c:pt>
                  <c:pt idx="3">
                    <c:v>0.46</c:v>
                  </c:pt>
                  <c:pt idx="4">
                    <c:v>0.47</c:v>
                  </c:pt>
                  <c:pt idx="5">
                    <c:v>0.48</c:v>
                  </c:pt>
                </c:numCache>
              </c:numRef>
            </c:minus>
            <c:spPr>
              <a:ln>
                <a:solidFill>
                  <a:srgbClr val="008000"/>
                </a:solidFill>
              </a:ln>
            </c:spPr>
          </c:errBars>
          <c:cat>
            <c:numRef>
              <c:f>Sheet1!$A$2:$A$7</c:f>
              <c:numCache>
                <c:formatCode>General</c:formatCode>
                <c:ptCount val="6"/>
                <c:pt idx="0">
                  <c:v>0.0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12.0</c:v>
                </c:pt>
                <c:pt idx="5">
                  <c:v>24.0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0.0</c:v>
                </c:pt>
                <c:pt idx="1">
                  <c:v>-0.6</c:v>
                </c:pt>
                <c:pt idx="2">
                  <c:v>-0.4</c:v>
                </c:pt>
                <c:pt idx="3">
                  <c:v>0.1</c:v>
                </c:pt>
                <c:pt idx="4">
                  <c:v>-1.0</c:v>
                </c:pt>
                <c:pt idx="5">
                  <c:v>-1.0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436-4E8E-AC57-4E7190AEBE54}"/>
            </c:ext>
          </c:extLst>
        </c:ser>
        <c:dLbls/>
        <c:marker val="1"/>
        <c:axId val="552914408"/>
        <c:axId val="552924776"/>
      </c:lineChart>
      <c:catAx>
        <c:axId val="5529144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US" sz="1200" b="0" baseline="0">
                    <a:solidFill>
                      <a:schemeClr val="tx1"/>
                    </a:solidFill>
                  </a:defRPr>
                </a:pPr>
                <a:r>
                  <a:rPr lang="en-US" sz="1200" b="0" baseline="0" dirty="0">
                    <a:solidFill>
                      <a:srgbClr val="505050"/>
                    </a:solidFill>
                  </a:rPr>
                  <a:t>Time (weeks)</a:t>
                </a:r>
              </a:p>
            </c:rich>
          </c:tx>
          <c:layout>
            <c:manualLayout>
              <c:xMode val="edge"/>
              <c:yMode val="edge"/>
              <c:x val="0.412038654393078"/>
              <c:y val="0.933400790322127"/>
            </c:manualLayout>
          </c:layout>
        </c:title>
        <c:numFmt formatCode="General" sourceLinked="1"/>
        <c:majorTickMark val="in"/>
        <c:tickLblPos val="low"/>
        <c:spPr>
          <a:ln w="19050">
            <a:solidFill>
              <a:srgbClr val="505050"/>
            </a:solidFill>
          </a:ln>
        </c:spPr>
        <c:txPr>
          <a:bodyPr/>
          <a:lstStyle/>
          <a:p>
            <a:pPr>
              <a:defRPr lang="en-US" sz="1200">
                <a:solidFill>
                  <a:schemeClr val="tx2"/>
                </a:solidFill>
              </a:defRPr>
            </a:pPr>
            <a:endParaRPr lang="de-DE"/>
          </a:p>
        </c:txPr>
        <c:crossAx val="552924776"/>
        <c:crossesAt val="0.0"/>
        <c:auto val="1"/>
        <c:lblAlgn val="ctr"/>
        <c:lblOffset val="100"/>
      </c:catAx>
      <c:valAx>
        <c:axId val="552924776"/>
        <c:scaling>
          <c:orientation val="minMax"/>
          <c:max val="3.0"/>
          <c:min val="-3.0"/>
        </c:scaling>
        <c:axPos val="l"/>
        <c:numFmt formatCode="General" sourceLinked="1"/>
        <c:tickLblPos val="nextTo"/>
        <c:spPr>
          <a:ln w="19050">
            <a:solidFill>
              <a:srgbClr val="505050"/>
            </a:solidFill>
          </a:ln>
        </c:spPr>
        <c:txPr>
          <a:bodyPr/>
          <a:lstStyle/>
          <a:p>
            <a:pPr>
              <a:defRPr lang="en-US" sz="1200" b="0">
                <a:solidFill>
                  <a:srgbClr val="505050"/>
                </a:solidFill>
              </a:defRPr>
            </a:pPr>
            <a:endParaRPr lang="de-DE"/>
          </a:p>
        </c:txPr>
        <c:crossAx val="552914408"/>
        <c:crossesAt val="1.0"/>
        <c:crossBetween val="midCat"/>
        <c:majorUnit val="1.0"/>
      </c:valAx>
    </c:plotArea>
    <c:legend>
      <c:legendPos val="t"/>
      <c:legendEntry>
        <c:idx val="1"/>
        <c:txPr>
          <a:bodyPr/>
          <a:lstStyle/>
          <a:p>
            <a:pPr>
              <a:defRPr sz="1200" b="1" baseline="0">
                <a:solidFill>
                  <a:srgbClr val="505050"/>
                </a:solidFill>
              </a:defRPr>
            </a:pPr>
            <a:endParaRPr lang="de-DE"/>
          </a:p>
        </c:txPr>
      </c:legendEntry>
      <c:legendEntry>
        <c:idx val="0"/>
        <c:txPr>
          <a:bodyPr/>
          <a:lstStyle/>
          <a:p>
            <a:pPr>
              <a:defRPr sz="1200" b="1" baseline="0">
                <a:solidFill>
                  <a:srgbClr val="505050"/>
                </a:solidFill>
              </a:defRPr>
            </a:pPr>
            <a:endParaRPr lang="de-DE"/>
          </a:p>
        </c:txPr>
      </c:legendEntry>
      <c:layout>
        <c:manualLayout>
          <c:xMode val="edge"/>
          <c:yMode val="edge"/>
          <c:x val="0.11811835056104"/>
          <c:y val="0.0814394039770198"/>
          <c:w val="0.810273014650174"/>
          <c:h val="0.146249864197266"/>
        </c:manualLayout>
      </c:layout>
      <c:txPr>
        <a:bodyPr/>
        <a:lstStyle/>
        <a:p>
          <a:pPr>
            <a:defRPr lang="en-US" sz="1200" baseline="0">
              <a:solidFill>
                <a:srgbClr val="505050"/>
              </a:solidFill>
            </a:defRPr>
          </a:pPr>
          <a:endParaRPr lang="de-DE"/>
        </a:p>
      </c:txPr>
    </c:legend>
    <c:plotVisOnly val="1"/>
    <c:dispBlanksAs val="zero"/>
  </c:chart>
  <c:txPr>
    <a:bodyPr/>
    <a:lstStyle/>
    <a:p>
      <a:pPr>
        <a:defRPr sz="1800"/>
      </a:pPr>
      <a:endParaRPr lang="de-DE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style val="2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D/C/F/TAF (N=735)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2A8EBF"/>
              </a:solidFill>
              <a:ln>
                <a:solidFill>
                  <a:srgbClr val="0070C0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Sheet1!$B$12:$G$12</c:f>
                <c:numCache>
                  <c:formatCode>General</c:formatCode>
                  <c:ptCount val="6"/>
                  <c:pt idx="0">
                    <c:v>0.0</c:v>
                  </c:pt>
                  <c:pt idx="1">
                    <c:v>0.31</c:v>
                  </c:pt>
                  <c:pt idx="2">
                    <c:v>0.32</c:v>
                  </c:pt>
                  <c:pt idx="3">
                    <c:v>0.33</c:v>
                  </c:pt>
                  <c:pt idx="4">
                    <c:v>0.33</c:v>
                  </c:pt>
                  <c:pt idx="5">
                    <c:v>0.35</c:v>
                  </c:pt>
                </c:numCache>
              </c:numRef>
            </c:plus>
            <c:minus>
              <c:numRef>
                <c:f>Sheet1!$B$13:$G$13</c:f>
                <c:numCache>
                  <c:formatCode>General</c:formatCode>
                  <c:ptCount val="6"/>
                  <c:pt idx="0">
                    <c:v>0.0</c:v>
                  </c:pt>
                  <c:pt idx="1">
                    <c:v>0.31</c:v>
                  </c:pt>
                  <c:pt idx="2">
                    <c:v>0.32</c:v>
                  </c:pt>
                  <c:pt idx="3">
                    <c:v>0.33</c:v>
                  </c:pt>
                  <c:pt idx="4">
                    <c:v>0.33</c:v>
                  </c:pt>
                  <c:pt idx="5">
                    <c:v>0.35</c:v>
                  </c:pt>
                </c:numCache>
              </c:numRef>
            </c:minus>
            <c:spPr>
              <a:ln>
                <a:solidFill>
                  <a:srgbClr val="0070C0"/>
                </a:solidFill>
              </a:ln>
            </c:spPr>
          </c:errBars>
          <c:cat>
            <c:numRef>
              <c:f>Sheet1!$A$2:$A$7</c:f>
              <c:numCache>
                <c:formatCode>General</c:formatCode>
                <c:ptCount val="6"/>
                <c:pt idx="0">
                  <c:v>0.0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12.0</c:v>
                </c:pt>
                <c:pt idx="5">
                  <c:v>24.0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0.0</c:v>
                </c:pt>
                <c:pt idx="1">
                  <c:v>-1.7</c:v>
                </c:pt>
                <c:pt idx="2">
                  <c:v>-1.4</c:v>
                </c:pt>
                <c:pt idx="3">
                  <c:v>-2.0</c:v>
                </c:pt>
                <c:pt idx="4">
                  <c:v>-1.7</c:v>
                </c:pt>
                <c:pt idx="5">
                  <c:v>-1.6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36-4E8E-AC57-4E7190AEBE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Control (N=362)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Sheet1!$B$14:$G$14</c:f>
                <c:numCache>
                  <c:formatCode>General</c:formatCode>
                  <c:ptCount val="6"/>
                  <c:pt idx="0">
                    <c:v>0.0</c:v>
                  </c:pt>
                  <c:pt idx="1">
                    <c:v>0.42</c:v>
                  </c:pt>
                  <c:pt idx="2">
                    <c:v>0.43</c:v>
                  </c:pt>
                  <c:pt idx="3">
                    <c:v>0.46</c:v>
                  </c:pt>
                  <c:pt idx="4">
                    <c:v>0.47</c:v>
                  </c:pt>
                  <c:pt idx="5">
                    <c:v>0.48</c:v>
                  </c:pt>
                </c:numCache>
              </c:numRef>
            </c:plus>
            <c:minus>
              <c:numRef>
                <c:f>Sheet1!$B$15:$G$15</c:f>
                <c:numCache>
                  <c:formatCode>General</c:formatCode>
                  <c:ptCount val="6"/>
                  <c:pt idx="0">
                    <c:v>0.0</c:v>
                  </c:pt>
                  <c:pt idx="1">
                    <c:v>0.42</c:v>
                  </c:pt>
                  <c:pt idx="2">
                    <c:v>0.43</c:v>
                  </c:pt>
                  <c:pt idx="3">
                    <c:v>0.46</c:v>
                  </c:pt>
                  <c:pt idx="4">
                    <c:v>0.47</c:v>
                  </c:pt>
                  <c:pt idx="5">
                    <c:v>0.48</c:v>
                  </c:pt>
                </c:numCache>
              </c:numRef>
            </c:minus>
            <c:spPr>
              <a:ln>
                <a:solidFill>
                  <a:srgbClr val="008000"/>
                </a:solidFill>
              </a:ln>
            </c:spPr>
          </c:errBars>
          <c:cat>
            <c:numRef>
              <c:f>Sheet1!$A$2:$A$7</c:f>
              <c:numCache>
                <c:formatCode>General</c:formatCode>
                <c:ptCount val="6"/>
                <c:pt idx="0">
                  <c:v>0.0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12.0</c:v>
                </c:pt>
                <c:pt idx="5">
                  <c:v>24.0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0.0</c:v>
                </c:pt>
                <c:pt idx="1">
                  <c:v>-1.0</c:v>
                </c:pt>
                <c:pt idx="2">
                  <c:v>-1.1</c:v>
                </c:pt>
                <c:pt idx="3">
                  <c:v>-0.7</c:v>
                </c:pt>
                <c:pt idx="4">
                  <c:v>-1.1</c:v>
                </c:pt>
                <c:pt idx="5">
                  <c:v>-0.8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436-4E8E-AC57-4E7190AEBE54}"/>
            </c:ext>
          </c:extLst>
        </c:ser>
        <c:dLbls/>
        <c:marker val="1"/>
        <c:axId val="552750680"/>
        <c:axId val="552771496"/>
      </c:lineChart>
      <c:catAx>
        <c:axId val="5527506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US" sz="1200" b="0" baseline="0">
                    <a:solidFill>
                      <a:schemeClr val="tx1"/>
                    </a:solidFill>
                  </a:defRPr>
                </a:pPr>
                <a:r>
                  <a:rPr lang="en-US" sz="1200" b="0" baseline="0" dirty="0">
                    <a:solidFill>
                      <a:srgbClr val="505050"/>
                    </a:solidFill>
                  </a:rPr>
                  <a:t>Time (weeks)</a:t>
                </a:r>
              </a:p>
            </c:rich>
          </c:tx>
          <c:layout>
            <c:manualLayout>
              <c:xMode val="edge"/>
              <c:yMode val="edge"/>
              <c:x val="0.412038654393078"/>
              <c:y val="0.933400790322127"/>
            </c:manualLayout>
          </c:layout>
        </c:title>
        <c:numFmt formatCode="General" sourceLinked="1"/>
        <c:majorTickMark val="in"/>
        <c:tickLblPos val="low"/>
        <c:spPr>
          <a:ln w="19050">
            <a:solidFill>
              <a:srgbClr val="505050"/>
            </a:solidFill>
          </a:ln>
        </c:spPr>
        <c:txPr>
          <a:bodyPr/>
          <a:lstStyle/>
          <a:p>
            <a:pPr>
              <a:defRPr lang="en-US" sz="1200">
                <a:solidFill>
                  <a:schemeClr val="tx2"/>
                </a:solidFill>
              </a:defRPr>
            </a:pPr>
            <a:endParaRPr lang="de-DE"/>
          </a:p>
        </c:txPr>
        <c:crossAx val="552771496"/>
        <c:crossesAt val="0.0"/>
        <c:auto val="1"/>
        <c:lblAlgn val="ctr"/>
        <c:lblOffset val="100"/>
      </c:catAx>
      <c:valAx>
        <c:axId val="552771496"/>
        <c:scaling>
          <c:orientation val="minMax"/>
          <c:max val="3.0"/>
          <c:min val="-3.0"/>
        </c:scaling>
        <c:axPos val="l"/>
        <c:numFmt formatCode="General" sourceLinked="1"/>
        <c:tickLblPos val="nextTo"/>
        <c:spPr>
          <a:ln w="19050">
            <a:solidFill>
              <a:srgbClr val="505050"/>
            </a:solidFill>
          </a:ln>
        </c:spPr>
        <c:txPr>
          <a:bodyPr/>
          <a:lstStyle/>
          <a:p>
            <a:pPr>
              <a:defRPr lang="en-US" sz="1200" b="0">
                <a:solidFill>
                  <a:srgbClr val="505050"/>
                </a:solidFill>
              </a:defRPr>
            </a:pPr>
            <a:endParaRPr lang="de-DE"/>
          </a:p>
        </c:txPr>
        <c:crossAx val="552750680"/>
        <c:crossesAt val="1.0"/>
        <c:crossBetween val="midCat"/>
        <c:majorUnit val="1.0"/>
      </c:valAx>
    </c:plotArea>
    <c:legend>
      <c:legendPos val="t"/>
      <c:legendEntry>
        <c:idx val="0"/>
        <c:txPr>
          <a:bodyPr/>
          <a:lstStyle/>
          <a:p>
            <a:pPr>
              <a:defRPr sz="1200" b="1" baseline="0">
                <a:solidFill>
                  <a:srgbClr val="505050"/>
                </a:solidFill>
              </a:defRPr>
            </a:pPr>
            <a:endParaRPr lang="de-DE"/>
          </a:p>
        </c:txPr>
      </c:legendEntry>
      <c:legendEntry>
        <c:idx val="1"/>
        <c:txPr>
          <a:bodyPr/>
          <a:lstStyle/>
          <a:p>
            <a:pPr>
              <a:defRPr sz="1200" b="1" baseline="0">
                <a:solidFill>
                  <a:srgbClr val="505050"/>
                </a:solidFill>
              </a:defRPr>
            </a:pPr>
            <a:endParaRPr lang="de-DE"/>
          </a:p>
        </c:txPr>
      </c:legendEntry>
      <c:layout>
        <c:manualLayout>
          <c:xMode val="edge"/>
          <c:yMode val="edge"/>
          <c:x val="0.126983299692286"/>
          <c:y val="0.0104627523027241"/>
          <c:w val="0.810273014650174"/>
          <c:h val="0.146249864197266"/>
        </c:manualLayout>
      </c:layout>
      <c:txPr>
        <a:bodyPr/>
        <a:lstStyle/>
        <a:p>
          <a:pPr>
            <a:defRPr lang="en-US" sz="1200" b="1" baseline="0">
              <a:solidFill>
                <a:srgbClr val="505050"/>
              </a:solidFill>
            </a:defRPr>
          </a:pPr>
          <a:endParaRPr lang="de-DE"/>
        </a:p>
      </c:txPr>
    </c:legend>
    <c:plotVisOnly val="1"/>
    <c:dispBlanksAs val="zero"/>
  </c:chart>
  <c:txPr>
    <a:bodyPr/>
    <a:lstStyle/>
    <a:p>
      <a:pPr>
        <a:defRPr sz="1800"/>
      </a:pPr>
      <a:endParaRPr lang="de-DE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style val="2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33548600533758"/>
          <c:y val="0.0583810564012006"/>
          <c:w val="0.861149387846878"/>
          <c:h val="0.860460607105156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D/C/F/TAF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0.0"/>
                  <c:y val="-0.0320707070707071"/>
                </c:manualLayout>
              </c:layout>
              <c:spPr/>
              <c:txPr>
                <a:bodyPr/>
                <a:lstStyle/>
                <a:p>
                  <a:pPr>
                    <a:defRPr lang="en-US" sz="1400" b="0" baseline="0">
                      <a:solidFill>
                        <a:srgbClr val="505050"/>
                      </a:solidFill>
                    </a:defRPr>
                  </a:pPr>
                  <a:endParaRPr lang="de-DE"/>
                </a:p>
              </c:txPr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E96-4A57-BC06-B5E4C63D88A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lang="en-US" sz="1400" b="0" baseline="0">
                      <a:solidFill>
                        <a:srgbClr val="505050"/>
                      </a:solidFill>
                    </a:defRPr>
                  </a:pPr>
                  <a:endParaRPr lang="de-DE"/>
                </a:p>
              </c:txPr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A81-4CB6-90D6-F5C6F8BAC74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lang="en-US" sz="1400" b="0" baseline="0">
                      <a:solidFill>
                        <a:srgbClr val="505050"/>
                      </a:solidFill>
                    </a:defRPr>
                  </a:pPr>
                  <a:endParaRPr lang="de-DE"/>
                </a:p>
              </c:txPr>
            </c:dLbl>
            <c:dLbl>
              <c:idx val="4"/>
              <c:spPr/>
              <c:txPr>
                <a:bodyPr/>
                <a:lstStyle/>
                <a:p>
                  <a:pPr>
                    <a:defRPr lang="en-US" sz="1400" b="0" baseline="0">
                      <a:solidFill>
                        <a:srgbClr val="505050"/>
                      </a:solidFill>
                    </a:defRPr>
                  </a:pPr>
                  <a:endParaRPr lang="de-DE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0" baseline="0">
                    <a:solidFill>
                      <a:srgbClr val="505050"/>
                    </a:solidFill>
                  </a:defRPr>
                </a:pPr>
                <a:endParaRPr lang="de-DE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plus"/>
            <c:errValType val="cust"/>
            <c:plus>
              <c:numRef>
                <c:f>Sheet1!$B$4</c:f>
                <c:numCache>
                  <c:formatCode>General</c:formatCode>
                  <c:ptCount val="1"/>
                  <c:pt idx="0">
                    <c:v>0.16261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  <c:spPr>
              <a:ln>
                <a:solidFill>
                  <a:srgbClr val="0070C0"/>
                </a:solidFill>
              </a:ln>
            </c:spPr>
          </c:errBars>
          <c:cat>
            <c:strRef>
              <c:f>Sheet1!$A$2</c:f>
              <c:strCache>
                <c:ptCount val="1"/>
                <c:pt idx="0">
                  <c:v>Hip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0.5864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A81-4CB6-90D6-F5C6F8BAC7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8000"/>
            </a:solidFill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FA81-4CB6-90D6-F5C6F8BAC74A}"/>
              </c:ext>
            </c:extLst>
          </c:dPt>
          <c:dLbls>
            <c:dLbl>
              <c:idx val="0"/>
              <c:layout>
                <c:manualLayout>
                  <c:x val="-0.00895138947943195"/>
                  <c:y val="-0.0128545454545453"/>
                </c:manualLayout>
              </c:layout>
              <c:spPr/>
              <c:txPr>
                <a:bodyPr/>
                <a:lstStyle/>
                <a:p>
                  <a:pPr>
                    <a:defRPr lang="en-US" sz="1400" b="0" baseline="0">
                      <a:solidFill>
                        <a:srgbClr val="505050"/>
                      </a:solidFill>
                    </a:defRPr>
                  </a:pPr>
                  <a:endParaRPr lang="de-DE"/>
                </a:p>
              </c:txPr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A81-4CB6-90D6-F5C6F8BAC74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"/>
                  <c:y val="0.00392792792792793"/>
                </c:manualLayout>
              </c:layout>
              <c:spPr/>
              <c:txPr>
                <a:bodyPr/>
                <a:lstStyle/>
                <a:p>
                  <a:pPr>
                    <a:defRPr lang="en-US" sz="1400" b="0" baseline="0">
                      <a:solidFill>
                        <a:srgbClr val="505050"/>
                      </a:solidFill>
                    </a:defRPr>
                  </a:pPr>
                  <a:endParaRPr lang="de-DE"/>
                </a:p>
              </c:txPr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A81-4CB6-90D6-F5C6F8BAC74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A81-4CB6-90D6-F5C6F8BAC74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0"/>
                  <c:y val="-0.00595644463360999"/>
                </c:manualLayout>
              </c:layout>
              <c:spPr/>
              <c:txPr>
                <a:bodyPr/>
                <a:lstStyle/>
                <a:p>
                  <a:pPr>
                    <a:defRPr lang="en-US" sz="1400" b="0"/>
                  </a:pPr>
                  <a:endParaRPr lang="de-DE"/>
                </a:p>
              </c:txPr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A81-4CB6-90D6-F5C6F8BAC74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00369230751339515"/>
                  <c:y val="0.00125104632191246"/>
                </c:manualLayout>
              </c:layout>
              <c:spPr/>
              <c:txPr>
                <a:bodyPr/>
                <a:lstStyle/>
                <a:p>
                  <a:pPr>
                    <a:defRPr lang="en-US" sz="1400" b="0"/>
                  </a:pPr>
                  <a:endParaRPr lang="de-DE"/>
                </a:p>
              </c:txPr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A81-4CB6-90D6-F5C6F8BAC74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0"/>
                </a:pPr>
                <a:endParaRPr lang="de-DE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minus"/>
            <c:errValType val="cust"/>
            <c:plus>
              <c:numLit>
                <c:formatCode>General</c:formatCode>
                <c:ptCount val="1"/>
                <c:pt idx="0">
                  <c:v>1.0</c:v>
                </c:pt>
              </c:numLit>
            </c:plus>
            <c:minus>
              <c:numRef>
                <c:f>Sheet1!$C$4</c:f>
                <c:numCache>
                  <c:formatCode>General</c:formatCode>
                  <c:ptCount val="1"/>
                  <c:pt idx="0">
                    <c:v>0.20947</c:v>
                  </c:pt>
                </c:numCache>
              </c:numRef>
            </c:minus>
            <c:spPr>
              <a:ln>
                <a:solidFill>
                  <a:srgbClr val="008000"/>
                </a:solidFill>
              </a:ln>
            </c:spPr>
          </c:errBars>
          <c:cat>
            <c:strRef>
              <c:f>Sheet1!$A$2</c:f>
              <c:strCache>
                <c:ptCount val="1"/>
                <c:pt idx="0">
                  <c:v>Hip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-0.3383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FA81-4CB6-90D6-F5C6F8BAC74A}"/>
            </c:ext>
          </c:extLst>
        </c:ser>
        <c:dLbls/>
        <c:gapWidth val="100"/>
        <c:overlap val="-2"/>
        <c:axId val="582250744"/>
        <c:axId val="585041720"/>
      </c:barChart>
      <c:catAx>
        <c:axId val="582250744"/>
        <c:scaling>
          <c:orientation val="minMax"/>
        </c:scaling>
        <c:axPos val="b"/>
        <c:numFmt formatCode="General" sourceLinked="1"/>
        <c:majorTickMark val="none"/>
        <c:tickLblPos val="none"/>
        <c:spPr>
          <a:ln w="19050">
            <a:solidFill>
              <a:srgbClr val="505050"/>
            </a:solidFill>
          </a:ln>
        </c:spPr>
        <c:txPr>
          <a:bodyPr rot="0" vert="horz"/>
          <a:lstStyle/>
          <a:p>
            <a:pPr>
              <a:defRPr lang="en-US"/>
            </a:pPr>
            <a:endParaRPr lang="de-DE"/>
          </a:p>
        </c:txPr>
        <c:crossAx val="585041720"/>
        <c:crosses val="autoZero"/>
        <c:auto val="1"/>
        <c:lblAlgn val="ctr"/>
        <c:lblOffset val="100"/>
      </c:catAx>
      <c:valAx>
        <c:axId val="585041720"/>
        <c:scaling>
          <c:orientation val="minMax"/>
          <c:max val="2.0"/>
          <c:min val="-2.0"/>
        </c:scaling>
        <c:axPos val="l"/>
        <c:numFmt formatCode="General" sourceLinked="0"/>
        <c:tickLblPos val="nextTo"/>
        <c:spPr>
          <a:ln w="19050">
            <a:solidFill>
              <a:srgbClr val="505050"/>
            </a:solidFill>
          </a:ln>
        </c:spPr>
        <c:txPr>
          <a:bodyPr/>
          <a:lstStyle/>
          <a:p>
            <a:pPr>
              <a:defRPr lang="en-US" sz="1400">
                <a:solidFill>
                  <a:srgbClr val="505050"/>
                </a:solidFill>
              </a:defRPr>
            </a:pPr>
            <a:endParaRPr lang="de-DE"/>
          </a:p>
        </c:txPr>
        <c:crossAx val="582250744"/>
        <c:crossesAt val="1.0"/>
        <c:crossBetween val="between"/>
        <c:majorUnit val="1.0"/>
      </c:valAx>
      <c:spPr>
        <a:noFill/>
        <a:ln w="25365">
          <a:noFill/>
        </a:ln>
      </c:spPr>
    </c:plotArea>
    <c:plotVisOnly val="1"/>
    <c:dispBlanksAs val="zero"/>
  </c:chart>
  <c:txPr>
    <a:bodyPr/>
    <a:lstStyle/>
    <a:p>
      <a:pPr>
        <a:defRPr sz="1798"/>
      </a:pPr>
      <a:endParaRPr lang="de-DE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style val="2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33548600533758"/>
          <c:y val="0.0583810564012006"/>
          <c:w val="0.861149387846878"/>
          <c:h val="0.860460607105156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D/C/F/TAF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0.00355258269964955"/>
                  <c:y val="-0.0256565656565657"/>
                </c:manualLayout>
              </c:layout>
              <c:spPr/>
              <c:txPr>
                <a:bodyPr/>
                <a:lstStyle/>
                <a:p>
                  <a:pPr>
                    <a:defRPr lang="en-US" sz="1400" b="0" baseline="0">
                      <a:solidFill>
                        <a:srgbClr val="505050"/>
                      </a:solidFill>
                    </a:defRPr>
                  </a:pPr>
                  <a:endParaRPr lang="de-DE"/>
                </a:p>
              </c:txPr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022-440C-A243-ED0AD71F80E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lang="en-US" sz="1400" b="0" baseline="0">
                      <a:solidFill>
                        <a:srgbClr val="505050"/>
                      </a:solidFill>
                    </a:defRPr>
                  </a:pPr>
                  <a:endParaRPr lang="de-DE"/>
                </a:p>
              </c:txPr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A81-4CB6-90D6-F5C6F8BAC74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lang="en-US" sz="1400" b="0" baseline="0">
                      <a:solidFill>
                        <a:srgbClr val="505050"/>
                      </a:solidFill>
                    </a:defRPr>
                  </a:pPr>
                  <a:endParaRPr lang="de-DE"/>
                </a:p>
              </c:txPr>
            </c:dLbl>
            <c:dLbl>
              <c:idx val="4"/>
              <c:spPr/>
              <c:txPr>
                <a:bodyPr/>
                <a:lstStyle/>
                <a:p>
                  <a:pPr>
                    <a:defRPr lang="en-US" sz="1400" b="0" baseline="0">
                      <a:solidFill>
                        <a:srgbClr val="505050"/>
                      </a:solidFill>
                    </a:defRPr>
                  </a:pPr>
                  <a:endParaRPr lang="de-DE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0" baseline="0">
                    <a:solidFill>
                      <a:srgbClr val="505050"/>
                    </a:solidFill>
                  </a:defRPr>
                </a:pPr>
                <a:endParaRPr lang="de-DE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plus"/>
            <c:errValType val="cust"/>
            <c:plus>
              <c:numRef>
                <c:f>Sheet1!$B$4</c:f>
                <c:numCache>
                  <c:formatCode>General</c:formatCode>
                  <c:ptCount val="1"/>
                  <c:pt idx="0">
                    <c:v>0.19564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  <c:spPr>
              <a:ln>
                <a:solidFill>
                  <a:srgbClr val="0070C0"/>
                </a:solidFill>
              </a:ln>
            </c:spPr>
          </c:errBars>
          <c:cat>
            <c:strRef>
              <c:f>Sheet1!$A$2</c:f>
              <c:strCache>
                <c:ptCount val="1"/>
                <c:pt idx="0">
                  <c:v>Hip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A81-4CB6-90D6-F5C6F8BAC7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8000"/>
            </a:solidFill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FA81-4CB6-90D6-F5C6F8BAC74A}"/>
              </c:ext>
            </c:extLst>
          </c:dPt>
          <c:dLbls>
            <c:dLbl>
              <c:idx val="0"/>
              <c:layout>
                <c:manualLayout>
                  <c:x val="-0.00895138947943195"/>
                  <c:y val="-0.0320691919191919"/>
                </c:manualLayout>
              </c:layout>
              <c:spPr/>
              <c:txPr>
                <a:bodyPr/>
                <a:lstStyle/>
                <a:p>
                  <a:pPr>
                    <a:defRPr lang="en-US" sz="1400" b="0" baseline="0">
                      <a:solidFill>
                        <a:srgbClr val="505050"/>
                      </a:solidFill>
                    </a:defRPr>
                  </a:pPr>
                  <a:endParaRPr lang="de-DE"/>
                </a:p>
              </c:txPr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A81-4CB6-90D6-F5C6F8BAC74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"/>
                  <c:y val="0.00392792792792793"/>
                </c:manualLayout>
              </c:layout>
              <c:spPr/>
              <c:txPr>
                <a:bodyPr/>
                <a:lstStyle/>
                <a:p>
                  <a:pPr>
                    <a:defRPr lang="en-US" sz="1400" b="0" baseline="0">
                      <a:solidFill>
                        <a:srgbClr val="505050"/>
                      </a:solidFill>
                    </a:defRPr>
                  </a:pPr>
                  <a:endParaRPr lang="de-DE"/>
                </a:p>
              </c:txPr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A81-4CB6-90D6-F5C6F8BAC74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A81-4CB6-90D6-F5C6F8BAC74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0"/>
                  <c:y val="-0.00595644463360999"/>
                </c:manualLayout>
              </c:layout>
              <c:spPr/>
              <c:txPr>
                <a:bodyPr/>
                <a:lstStyle/>
                <a:p>
                  <a:pPr>
                    <a:defRPr lang="en-US" sz="1400" b="0"/>
                  </a:pPr>
                  <a:endParaRPr lang="de-DE"/>
                </a:p>
              </c:txPr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A81-4CB6-90D6-F5C6F8BAC74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00369230751339515"/>
                  <c:y val="0.00125104632191246"/>
                </c:manualLayout>
              </c:layout>
              <c:spPr/>
              <c:txPr>
                <a:bodyPr/>
                <a:lstStyle/>
                <a:p>
                  <a:pPr>
                    <a:defRPr lang="en-US" sz="1400" b="0"/>
                  </a:pPr>
                  <a:endParaRPr lang="de-DE"/>
                </a:p>
              </c:txPr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A81-4CB6-90D6-F5C6F8BAC74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0"/>
                </a:pPr>
                <a:endParaRPr lang="de-DE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minus"/>
            <c:errValType val="cust"/>
            <c:plus>
              <c:numLit>
                <c:formatCode>General</c:formatCode>
                <c:ptCount val="1"/>
                <c:pt idx="0">
                  <c:v>1.0</c:v>
                </c:pt>
              </c:numLit>
            </c:plus>
            <c:minus>
              <c:numRef>
                <c:f>Sheet1!$C$4</c:f>
                <c:numCache>
                  <c:formatCode>General</c:formatCode>
                  <c:ptCount val="1"/>
                  <c:pt idx="0">
                    <c:v>0.28345</c:v>
                  </c:pt>
                </c:numCache>
              </c:numRef>
            </c:minus>
            <c:spPr>
              <a:ln>
                <a:solidFill>
                  <a:srgbClr val="008000"/>
                </a:solidFill>
              </a:ln>
            </c:spPr>
          </c:errBars>
          <c:cat>
            <c:strRef>
              <c:f>Sheet1!$A$2</c:f>
              <c:strCache>
                <c:ptCount val="1"/>
                <c:pt idx="0">
                  <c:v>Hip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-0.303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FA81-4CB6-90D6-F5C6F8BAC74A}"/>
            </c:ext>
          </c:extLst>
        </c:ser>
        <c:dLbls/>
        <c:gapWidth val="100"/>
        <c:overlap val="-2"/>
        <c:axId val="552852696"/>
        <c:axId val="552811448"/>
      </c:barChart>
      <c:catAx>
        <c:axId val="552852696"/>
        <c:scaling>
          <c:orientation val="minMax"/>
        </c:scaling>
        <c:axPos val="b"/>
        <c:numFmt formatCode="General" sourceLinked="1"/>
        <c:majorTickMark val="none"/>
        <c:tickLblPos val="none"/>
        <c:spPr>
          <a:ln w="19050">
            <a:solidFill>
              <a:srgbClr val="505050"/>
            </a:solidFill>
          </a:ln>
        </c:spPr>
        <c:txPr>
          <a:bodyPr rot="0" vert="horz"/>
          <a:lstStyle/>
          <a:p>
            <a:pPr>
              <a:defRPr lang="en-US"/>
            </a:pPr>
            <a:endParaRPr lang="de-DE"/>
          </a:p>
        </c:txPr>
        <c:crossAx val="552811448"/>
        <c:crosses val="autoZero"/>
        <c:auto val="1"/>
        <c:lblAlgn val="ctr"/>
        <c:lblOffset val="100"/>
      </c:catAx>
      <c:valAx>
        <c:axId val="552811448"/>
        <c:scaling>
          <c:orientation val="minMax"/>
          <c:max val="2.0"/>
          <c:min val="-2.0"/>
        </c:scaling>
        <c:axPos val="l"/>
        <c:numFmt formatCode="General" sourceLinked="0"/>
        <c:tickLblPos val="nextTo"/>
        <c:spPr>
          <a:ln w="19050">
            <a:solidFill>
              <a:srgbClr val="505050"/>
            </a:solidFill>
          </a:ln>
        </c:spPr>
        <c:txPr>
          <a:bodyPr/>
          <a:lstStyle/>
          <a:p>
            <a:pPr>
              <a:defRPr lang="en-US" sz="1400">
                <a:solidFill>
                  <a:srgbClr val="505050"/>
                </a:solidFill>
              </a:defRPr>
            </a:pPr>
            <a:endParaRPr lang="de-DE"/>
          </a:p>
        </c:txPr>
        <c:crossAx val="552852696"/>
        <c:crossesAt val="1.0"/>
        <c:crossBetween val="between"/>
        <c:majorUnit val="1.0"/>
      </c:valAx>
      <c:spPr>
        <a:noFill/>
        <a:ln w="25365">
          <a:noFill/>
        </a:ln>
      </c:spPr>
    </c:plotArea>
    <c:plotVisOnly val="1"/>
    <c:dispBlanksAs val="zero"/>
  </c:chart>
  <c:txPr>
    <a:bodyPr/>
    <a:lstStyle/>
    <a:p>
      <a:pPr>
        <a:defRPr sz="1798"/>
      </a:pPr>
      <a:endParaRPr lang="de-DE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Verdan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2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E8302-FAB6-49C8-8345-847646CBD023}" type="datetimeFigureOut">
              <a:rPr lang="en-US" smtClean="0">
                <a:latin typeface="Verdana"/>
              </a:rPr>
              <a:pPr/>
              <a:t>25.07.2017</a:t>
            </a:fld>
            <a:endParaRPr lang="en-US" dirty="0">
              <a:latin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349"/>
            <a:ext cx="2911263" cy="492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Verdan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482" y="9361349"/>
            <a:ext cx="2911263" cy="492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EEFC9-BB70-4DFF-BB32-59575CB10BE6}" type="slidenum">
              <a:rPr lang="en-US" smtClean="0">
                <a:latin typeface="Verdana"/>
              </a:rPr>
              <a:pPr/>
              <a:t>‹Nr.›</a:t>
            </a:fld>
            <a:endParaRPr lang="en-US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21437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/>
              </a:defRPr>
            </a:lvl1pPr>
          </a:lstStyle>
          <a:p>
            <a:fld id="{182997B8-C321-429B-8575-1DC3C049F63E}" type="datetimeFigureOut">
              <a:rPr lang="en-US" smtClean="0"/>
              <a:pPr/>
              <a:t>25.07.2017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8188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/>
              </a:defRPr>
            </a:lvl1pPr>
          </a:lstStyle>
          <a:p>
            <a:fld id="{65BB8463-FF47-4AB8-A37C-6B473AF28FB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50331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91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1pPr>
    <a:lvl2pPr marL="457146" algn="l" defTabSz="914291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2pPr>
    <a:lvl3pPr marL="914291" algn="l" defTabSz="914291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3pPr>
    <a:lvl4pPr marL="1371438" algn="l" defTabSz="914291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4pPr>
    <a:lvl5pPr marL="1828584" algn="l" defTabSz="914291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5pPr>
    <a:lvl6pPr marL="2285729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5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1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7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2151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ED25A0-E09D-4763-8474-FE73E6A3CF3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5250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45358" y="4967909"/>
            <a:ext cx="5164392" cy="5230608"/>
          </a:xfrm>
        </p:spPr>
        <p:txBody>
          <a:bodyPr>
            <a:noAutofit/>
          </a:bodyPr>
          <a:lstStyle/>
          <a:p>
            <a:pPr marL="0" indent="0">
              <a:buFont typeface="Arial" pitchFamily="34" charset="0"/>
              <a:buNone/>
              <a:defRPr/>
            </a:pPr>
            <a:endParaRPr lang="en-GB" sz="800" b="0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10BC8-7216-4751-AB22-4D7A7F1F703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3491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20713" y="787400"/>
            <a:ext cx="5248275" cy="3937000"/>
          </a:xfrm>
          <a:ln/>
        </p:spPr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6693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20713" y="787400"/>
            <a:ext cx="5248275" cy="3937000"/>
          </a:xfrm>
          <a:ln/>
        </p:spPr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5647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10BC8-7216-4751-AB22-4D7A7F1F7039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0370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10BC8-7216-4751-AB22-4D7A7F1F703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6227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0312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25" y="496888"/>
            <a:ext cx="5149850" cy="3863975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1182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10BC8-7216-4751-AB22-4D7A7F1F703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6" name="Notes Placeholder 2"/>
          <p:cNvSpPr>
            <a:spLocks noGrp="1"/>
          </p:cNvSpPr>
          <p:nvPr>
            <p:ph type="body" idx="3"/>
          </p:nvPr>
        </p:nvSpPr>
        <p:spPr>
          <a:xfrm>
            <a:off x="671830" y="4681220"/>
            <a:ext cx="5374640" cy="4434840"/>
          </a:xfrm>
        </p:spPr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9415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9763" y="793750"/>
            <a:ext cx="5299075" cy="3975100"/>
          </a:xfrm>
          <a:ln/>
        </p:spPr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4803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9763" y="793750"/>
            <a:ext cx="5299075" cy="3975100"/>
          </a:xfrm>
          <a:ln/>
        </p:spPr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786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8534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O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1" y="151637"/>
            <a:ext cx="8229600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284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 - vertic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794770" y="2131238"/>
            <a:ext cx="570153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2825750" y="4224338"/>
            <a:ext cx="5594350" cy="5969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00" b="0" i="0" baseline="0"/>
            </a:lvl1pPr>
          </a:lstStyle>
          <a:p>
            <a:pPr lvl="0"/>
            <a:r>
              <a:rPr lang="en-US" dirty="0"/>
              <a:t>Presenter Title | Legal Entity | Date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845188" y="3677723"/>
            <a:ext cx="4159250" cy="39073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Presentation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1570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Janssen logo – profession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0031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divider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30557" y="4743913"/>
            <a:ext cx="4089822" cy="433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Presentation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3211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 Column/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49249" y="6365827"/>
            <a:ext cx="450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fld id="{81BF0B4E-CE60-AB48-9D7E-4434414A7C38}" type="slidenum">
              <a:rPr lang="en-US" smtClean="0">
                <a:solidFill>
                  <a:srgbClr val="FFFFFF"/>
                </a:solidFill>
              </a:rPr>
              <a:pPr/>
              <a:t>‹Nr.›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464768" y="1229454"/>
            <a:ext cx="824285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9470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49249" y="6365827"/>
            <a:ext cx="450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fld id="{81BF0B4E-CE60-AB48-9D7E-4434414A7C38}" type="slidenum">
              <a:rPr lang="en-US" smtClean="0">
                <a:solidFill>
                  <a:srgbClr val="FFFFFF"/>
                </a:solidFill>
              </a:rPr>
              <a:pPr/>
              <a:t>‹Nr.›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464768" y="1229454"/>
            <a:ext cx="824285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1677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9249" y="6365827"/>
            <a:ext cx="450328" cy="365125"/>
          </a:xfrm>
          <a:prstGeom prst="rect">
            <a:avLst/>
          </a:prstGeom>
        </p:spPr>
        <p:txBody>
          <a:bodyPr/>
          <a:lstStyle/>
          <a:p>
            <a:fld id="{81BF0B4E-CE60-AB48-9D7E-4434414A7C38}" type="slidenum">
              <a:rPr lang="en-US" smtClean="0">
                <a:solidFill>
                  <a:srgbClr val="FFFFFF"/>
                </a:solidFill>
              </a:rPr>
              <a:pPr/>
              <a:t>‹Nr.›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5138" y="1279525"/>
            <a:ext cx="4103687" cy="4576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757738" y="1279525"/>
            <a:ext cx="4006850" cy="45862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2170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Plain 4:3 Title and Content Cool Palette 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1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49249" y="6365827"/>
            <a:ext cx="450328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/>
            </a:lvl1pPr>
          </a:lstStyle>
          <a:p>
            <a:pPr>
              <a:defRPr/>
            </a:pPr>
            <a:fld id="{AF3E553D-BCCA-4580-92BD-4E8347B16D5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1"/>
          </p:nvPr>
        </p:nvSpPr>
        <p:spPr>
          <a:xfrm>
            <a:off x="7635875" y="6334125"/>
            <a:ext cx="914400" cy="2000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0558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 - vertic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794770" y="2131238"/>
            <a:ext cx="570153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2825750" y="4224338"/>
            <a:ext cx="5594350" cy="5969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00" b="0" i="0" baseline="0"/>
            </a:lvl1pPr>
          </a:lstStyle>
          <a:p>
            <a:pPr lvl="0"/>
            <a:r>
              <a:rPr lang="en-US" dirty="0"/>
              <a:t>Presenter Title | Legal Entity | Date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845188" y="3677723"/>
            <a:ext cx="4159250" cy="39073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Presentation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8544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 Column/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464768" y="1229454"/>
            <a:ext cx="824285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0287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64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8559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464768" y="1229454"/>
            <a:ext cx="824285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196270" y="6293686"/>
            <a:ext cx="4832059" cy="501397"/>
          </a:xfrm>
          <a:prstGeom prst="rect">
            <a:avLst/>
          </a:prstGeom>
        </p:spPr>
        <p:txBody>
          <a:bodyPr anchor="ctr"/>
          <a:lstStyle>
            <a:lvl1pPr algn="l" eaLnBrk="0" hangingPunct="0">
              <a:defRPr sz="90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pPr defTabSz="914291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0287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64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381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OL Column/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1" y="151637"/>
            <a:ext cx="8229600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3" y="1244600"/>
            <a:ext cx="8229599" cy="4510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2660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5138" y="1279525"/>
            <a:ext cx="4103687" cy="4576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757738" y="1279525"/>
            <a:ext cx="4006850" cy="458628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10287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64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5760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userDrawn="1">
  <p:cSld name="Plain 4:3 Title and Content Blank Cool Palette 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1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3918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Plain 4:3 Title and Content Cool Palette 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1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56028" y="6499225"/>
            <a:ext cx="787947" cy="3587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/>
            </a:lvl1pPr>
          </a:lstStyle>
          <a:p>
            <a:fld id="{B1E7FC84-9B1F-A046-AD61-576EBEDE336D}" type="slidenum">
              <a:rPr lang="en-US">
                <a:solidFill>
                  <a:srgbClr val="FFFFFF"/>
                </a:solidFill>
              </a:rPr>
              <a:pPr/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1"/>
          </p:nvPr>
        </p:nvSpPr>
        <p:spPr>
          <a:xfrm>
            <a:off x="7643813" y="6500813"/>
            <a:ext cx="914400" cy="2000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6502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O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4767" y="151636"/>
            <a:ext cx="8222033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64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2741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OL Column/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4767" y="151636"/>
            <a:ext cx="8222033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464769" y="1219200"/>
            <a:ext cx="8222031" cy="4536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64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2677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OL Titl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4767" y="151636"/>
            <a:ext cx="8222033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0"/>
          </p:nvPr>
        </p:nvSpPr>
        <p:spPr>
          <a:xfrm>
            <a:off x="464769" y="1219201"/>
            <a:ext cx="8222031" cy="448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64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90623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OL 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4767" y="151636"/>
            <a:ext cx="8222033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464769" y="1727200"/>
            <a:ext cx="8222031" cy="4028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0"/>
          </p:nvPr>
        </p:nvSpPr>
        <p:spPr>
          <a:xfrm>
            <a:off x="464769" y="1219200"/>
            <a:ext cx="8222031" cy="448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64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73234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OL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464769" y="1219200"/>
            <a:ext cx="8222031" cy="4536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2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64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83462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OL 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5138" y="1219200"/>
            <a:ext cx="4103687" cy="458701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572000" y="1219200"/>
            <a:ext cx="4114800" cy="4596542"/>
          </a:xfrm>
        </p:spPr>
        <p:txBody>
          <a:bodyPr/>
          <a:lstStyle>
            <a:lvl1pPr marL="228600" indent="-228600"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64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7410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OL Right text, 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583113" y="1219200"/>
            <a:ext cx="4103687" cy="4587017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200"/>
              </a:spcBef>
              <a:buNone/>
              <a:defRPr lang="en-US" sz="140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</a:lstStyle>
          <a:p>
            <a:pPr marL="0" lvl="0" indent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57200" y="1219200"/>
            <a:ext cx="4114800" cy="4596542"/>
          </a:xfrm>
        </p:spPr>
        <p:txBody>
          <a:bodyPr/>
          <a:lstStyle>
            <a:lvl1pPr marL="228600" indent="-228600"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64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565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OL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1" y="151637"/>
            <a:ext cx="8229600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3" y="1244600"/>
            <a:ext cx="8229599" cy="4541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</a:lstStyle>
          <a:p>
            <a:pPr lvl="0"/>
            <a:r>
              <a:rPr lang="en-US" dirty="0"/>
              <a:t>Click to edit Master text styles.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0762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OL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583113" y="1841500"/>
            <a:ext cx="4103687" cy="396471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64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0347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8" y="3205218"/>
            <a:ext cx="8229600" cy="1039682"/>
          </a:xfrm>
        </p:spPr>
        <p:txBody>
          <a:bodyPr/>
          <a:lstStyle/>
          <a:p>
            <a:r>
              <a:rPr lang="en-US" dirty="0"/>
              <a:t>Click to edit divider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198" y="4743913"/>
            <a:ext cx="8229601" cy="433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Presentation subtitle goes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64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95908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64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6556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 Column/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464768" y="1229454"/>
            <a:ext cx="824285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64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56852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656513" cy="40386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3275" y="157316"/>
            <a:ext cx="7539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64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39450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64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5409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273" y="428858"/>
            <a:ext cx="8229600" cy="676564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273" y="1524000"/>
            <a:ext cx="8229600" cy="4648200"/>
          </a:xfrm>
        </p:spPr>
        <p:txBody>
          <a:bodyPr/>
          <a:lstStyle>
            <a:lvl1pPr>
              <a:lnSpc>
                <a:spcPct val="100000"/>
              </a:lnSpc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4273" y="6248400"/>
            <a:ext cx="8140615" cy="4572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64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09216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5138" y="1279525"/>
            <a:ext cx="4103687" cy="4576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757738" y="1279525"/>
            <a:ext cx="4006850" cy="458628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10287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64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40671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O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4767" y="151636"/>
            <a:ext cx="8222033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58871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OL Column/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4767" y="151636"/>
            <a:ext cx="8222033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464769" y="1219200"/>
            <a:ext cx="8222031" cy="4536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107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OL 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51637"/>
            <a:ext cx="8229600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57205" y="1244600"/>
            <a:ext cx="4103687" cy="46116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572000" y="1244600"/>
            <a:ext cx="4114800" cy="462121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22222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OL Titl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4767" y="151636"/>
            <a:ext cx="8222033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0"/>
          </p:nvPr>
        </p:nvSpPr>
        <p:spPr>
          <a:xfrm>
            <a:off x="464769" y="1219201"/>
            <a:ext cx="8222031" cy="448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26013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OL 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4767" y="151636"/>
            <a:ext cx="8222033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464769" y="1727200"/>
            <a:ext cx="8222031" cy="4028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0"/>
          </p:nvPr>
        </p:nvSpPr>
        <p:spPr>
          <a:xfrm>
            <a:off x="464769" y="1219200"/>
            <a:ext cx="8222031" cy="448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73949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OL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464769" y="1219200"/>
            <a:ext cx="8222031" cy="4536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2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0393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OL 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5138" y="1219200"/>
            <a:ext cx="4103687" cy="458701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572000" y="1219200"/>
            <a:ext cx="4114800" cy="4596542"/>
          </a:xfrm>
        </p:spPr>
        <p:txBody>
          <a:bodyPr/>
          <a:lstStyle>
            <a:lvl1pPr marL="228600" indent="-228600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11132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OL Right text, 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583113" y="1219200"/>
            <a:ext cx="4103687" cy="4587017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200"/>
              </a:spcBef>
              <a:buNone/>
              <a:defRPr lang="en-US" sz="140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</a:lstStyle>
          <a:p>
            <a:pPr marL="0" lvl="0" indent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57200" y="1219200"/>
            <a:ext cx="4114800" cy="4596542"/>
          </a:xfrm>
        </p:spPr>
        <p:txBody>
          <a:bodyPr/>
          <a:lstStyle>
            <a:lvl1pPr marL="228600" indent="-228600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21002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OL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583113" y="1841500"/>
            <a:ext cx="4103687" cy="396471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42393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8" y="3205218"/>
            <a:ext cx="8229600" cy="1039682"/>
          </a:xfrm>
        </p:spPr>
        <p:txBody>
          <a:bodyPr/>
          <a:lstStyle/>
          <a:p>
            <a:r>
              <a:rPr lang="en-US" dirty="0"/>
              <a:t>Click to edit divider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198" y="4743913"/>
            <a:ext cx="8229601" cy="433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Presentation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38216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O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4767" y="151636"/>
            <a:ext cx="8222033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96569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OL Column/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4767" y="151636"/>
            <a:ext cx="8222033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464769" y="1219200"/>
            <a:ext cx="8222031" cy="4536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95056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OL Titl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4767" y="151636"/>
            <a:ext cx="8222033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0"/>
          </p:nvPr>
        </p:nvSpPr>
        <p:spPr>
          <a:xfrm>
            <a:off x="464769" y="1219201"/>
            <a:ext cx="8222031" cy="448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919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OL Right text, 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51637"/>
            <a:ext cx="8229600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572003" y="1244600"/>
            <a:ext cx="4103687" cy="46116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57203" y="1244600"/>
            <a:ext cx="4114799" cy="462121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52784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OL 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4767" y="151636"/>
            <a:ext cx="8222033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464769" y="1727200"/>
            <a:ext cx="8222031" cy="4028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0"/>
          </p:nvPr>
        </p:nvSpPr>
        <p:spPr>
          <a:xfrm>
            <a:off x="464769" y="1219200"/>
            <a:ext cx="8222031" cy="448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74036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OL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464769" y="1219200"/>
            <a:ext cx="8222031" cy="4536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2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20100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OL 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5138" y="1219200"/>
            <a:ext cx="4103687" cy="458701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572000" y="1219200"/>
            <a:ext cx="4114800" cy="4596542"/>
          </a:xfrm>
        </p:spPr>
        <p:txBody>
          <a:bodyPr/>
          <a:lstStyle>
            <a:lvl1pPr marL="228600" indent="-228600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81918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OL Right text, 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583113" y="1219200"/>
            <a:ext cx="4103687" cy="4587017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200"/>
              </a:spcBef>
              <a:buNone/>
              <a:defRPr lang="en-US" sz="140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</a:lstStyle>
          <a:p>
            <a:pPr marL="0" lvl="0" indent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57200" y="1219200"/>
            <a:ext cx="4114800" cy="4596542"/>
          </a:xfrm>
        </p:spPr>
        <p:txBody>
          <a:bodyPr/>
          <a:lstStyle>
            <a:lvl1pPr marL="228600" indent="-228600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26425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OL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583113" y="1841500"/>
            <a:ext cx="4103687" cy="396471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98619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 - plai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0517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57200" y="2066831"/>
            <a:ext cx="8229600" cy="539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57200" y="3572903"/>
            <a:ext cx="7827962" cy="427038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457200" y="4047206"/>
            <a:ext cx="7866062" cy="482600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457200" y="4965700"/>
            <a:ext cx="7904162" cy="568325"/>
          </a:xfrm>
        </p:spPr>
        <p:txBody>
          <a:bodyPr>
            <a:normAutofit/>
          </a:bodyPr>
          <a:lstStyle>
            <a:lvl1pPr>
              <a:defRPr sz="1500" b="0" i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99550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 - horizont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087424"/>
            <a:ext cx="4121539" cy="39073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Presentation Subtitle goes here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1" y="5519741"/>
            <a:ext cx="5229364" cy="596900"/>
          </a:xfrm>
        </p:spPr>
        <p:txBody>
          <a:bodyPr>
            <a:normAutofit/>
          </a:bodyPr>
          <a:lstStyle>
            <a:lvl1pPr>
              <a:defRPr sz="1300" b="0" i="0" baseline="0"/>
            </a:lvl1pPr>
          </a:lstStyle>
          <a:p>
            <a:pPr lvl="0"/>
            <a:r>
              <a:rPr lang="en-US" dirty="0"/>
              <a:t>Presenter Title | Legal Entity | 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20" y="3429003"/>
            <a:ext cx="7379803" cy="1224348"/>
          </a:xfrm>
        </p:spPr>
        <p:txBody>
          <a:bodyPr anchor="ctr">
            <a:normAutofit/>
          </a:bodyPr>
          <a:lstStyle>
            <a:lvl1pPr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726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OL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51637"/>
            <a:ext cx="8229600" cy="9913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572003" y="1804416"/>
            <a:ext cx="4103687" cy="4051872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1200"/>
              </a:spcBef>
              <a:defRPr lang="en-US" dirty="0" smtClean="0"/>
            </a:lvl1pPr>
          </a:lstStyle>
          <a:p>
            <a:pPr marL="228594" lvl="0" indent="-228594">
              <a:spcBef>
                <a:spcPct val="20000"/>
              </a:spcBef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675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9703" y="6423243"/>
            <a:ext cx="354059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l">
              <a:defRPr/>
            </a:lvl1pPr>
          </a:lstStyle>
          <a:p>
            <a:fld id="{F5AF7FDD-D53A-8845-B2A4-E6A46DFC7B52}" type="slidenum">
              <a:rPr lang="en-US" smtClean="0">
                <a:solidFill>
                  <a:srgbClr val="505050"/>
                </a:solidFill>
              </a:rPr>
              <a:pPr/>
              <a:t>‹Nr.›</a:t>
            </a:fld>
            <a:endParaRPr lang="en-US" dirty="0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464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3035" b="8011"/>
          <a:stretch/>
        </p:blipFill>
        <p:spPr>
          <a:xfrm>
            <a:off x="-61531" y="-16251"/>
            <a:ext cx="9205531" cy="6892543"/>
          </a:xfrm>
          <a:prstGeom prst="rect">
            <a:avLst/>
          </a:prstGeom>
        </p:spPr>
      </p:pic>
      <p:sp>
        <p:nvSpPr>
          <p:cNvPr id="5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5370288" y="967619"/>
            <a:ext cx="3200400" cy="4267200"/>
          </a:xfrm>
          <a:gradFill>
            <a:gsLst>
              <a:gs pos="0">
                <a:srgbClr val="005B91"/>
              </a:gs>
              <a:gs pos="100000">
                <a:srgbClr val="00ABE5"/>
              </a:gs>
            </a:gsLst>
            <a:lin ang="0" scaled="0"/>
          </a:gradFill>
        </p:spPr>
        <p:txBody>
          <a:bodyPr rIns="274320">
            <a:normAutofit/>
          </a:bodyPr>
          <a:lstStyle>
            <a:lvl1pPr algn="ctr"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11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 - horizont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19488" y="5087423"/>
            <a:ext cx="4159250" cy="39073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Presentation Subtitle goes here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5519738"/>
            <a:ext cx="5277213" cy="596900"/>
          </a:xfrm>
        </p:spPr>
        <p:txBody>
          <a:bodyPr>
            <a:normAutofit/>
          </a:bodyPr>
          <a:lstStyle>
            <a:lvl1pPr>
              <a:defRPr sz="1300" b="0" i="0" baseline="0"/>
            </a:lvl1pPr>
          </a:lstStyle>
          <a:p>
            <a:pPr lvl="0"/>
            <a:r>
              <a:rPr lang="en-US" dirty="0"/>
              <a:t>Presenter Title | Legal Entity | 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9047" y="3402345"/>
            <a:ext cx="7417955" cy="1251002"/>
          </a:xfrm>
        </p:spPr>
        <p:txBody>
          <a:bodyPr anchor="ctr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872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theme" Target="../theme/theme10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theme" Target="../theme/theme1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theme" Target="../theme/theme12.xml"/><Relationship Id="rId3" Type="http://schemas.openxmlformats.org/officeDocument/2006/relationships/image" Target="../media/image6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56.xml"/><Relationship Id="rId2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4.xml"/><Relationship Id="rId3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5.xml"/><Relationship Id="rId3" Type="http://schemas.openxmlformats.org/officeDocument/2006/relationships/image" Target="../media/image3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theme" Target="../theme/theme6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theme" Target="../theme/theme8.xml"/><Relationship Id="rId7" Type="http://schemas.openxmlformats.org/officeDocument/2006/relationships/image" Target="../media/image7.png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theme" Target="../theme/theme9.xml"/><Relationship Id="rId17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151637"/>
            <a:ext cx="8229600" cy="991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44600"/>
            <a:ext cx="8229600" cy="4510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030757"/>
            <a:ext cx="9144000" cy="901275"/>
            <a:chOff x="0" y="6030757"/>
            <a:chExt cx="9144000" cy="901275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090387"/>
              <a:ext cx="9144000" cy="777092"/>
            </a:xfrm>
            <a:prstGeom prst="rect">
              <a:avLst/>
            </a:prstGeom>
            <a:gradFill>
              <a:gsLst>
                <a:gs pos="31000">
                  <a:srgbClr val="003479"/>
                </a:gs>
                <a:gs pos="100000">
                  <a:srgbClr val="1C75BC"/>
                </a:gs>
              </a:gsLst>
              <a:lin ang="0" scaled="0"/>
            </a:gra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791" eaLnBrk="0" hangingPunct="0"/>
              <a:endParaRPr lang="en-US" sz="1800" kern="0">
                <a:solidFill>
                  <a:srgbClr val="FFFFFF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208959" y="6030757"/>
              <a:ext cx="2410108" cy="901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070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2500" b="1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231769" indent="-231769" algn="l" defTabSz="457189" rtl="0" eaLnBrk="1" latinLnBrk="0" hangingPunct="1">
        <a:spcBef>
          <a:spcPts val="1200"/>
        </a:spcBef>
        <a:buFont typeface="Wingdings" charset="2"/>
        <a:buChar char="§"/>
        <a:defRPr sz="2000" kern="1200">
          <a:solidFill>
            <a:schemeClr val="tx1"/>
          </a:solidFill>
          <a:latin typeface="Verdana"/>
          <a:ea typeface="+mn-ea"/>
          <a:cs typeface="Verdana"/>
        </a:defRPr>
      </a:lvl1pPr>
      <a:lvl2pPr marL="687371" indent="-230182" algn="l" defTabSz="457189" rtl="0" eaLnBrk="1" latinLnBrk="0" hangingPunct="1">
        <a:spcBef>
          <a:spcPts val="300"/>
        </a:spcBef>
        <a:buFont typeface="Arial"/>
        <a:buChar char="–"/>
        <a:defRPr sz="1600" kern="1200">
          <a:solidFill>
            <a:schemeClr val="tx1"/>
          </a:solidFill>
          <a:latin typeface="Verdana"/>
          <a:ea typeface="+mn-ea"/>
          <a:cs typeface="Verdana"/>
        </a:defRPr>
      </a:lvl2pPr>
      <a:lvl3pPr marL="1082648" indent="-168270" algn="l" defTabSz="457189" rtl="0" eaLnBrk="1" latinLnBrk="0" hangingPunct="1">
        <a:spcBef>
          <a:spcPts val="300"/>
        </a:spcBef>
        <a:buFont typeface="Wingdings" charset="2"/>
        <a:buChar char="§"/>
        <a:defRPr sz="1200" kern="1200">
          <a:solidFill>
            <a:schemeClr val="tx1"/>
          </a:solidFill>
          <a:latin typeface="Verdana"/>
          <a:ea typeface="+mn-ea"/>
          <a:cs typeface="Verdana"/>
        </a:defRPr>
      </a:lvl3pPr>
      <a:lvl4pPr marL="1543012" indent="-171446" algn="l" defTabSz="457189" rtl="0" eaLnBrk="1" latinLnBrk="0" hangingPunct="1">
        <a:spcBef>
          <a:spcPts val="300"/>
        </a:spcBef>
        <a:buFont typeface="Arial"/>
        <a:buChar char="–"/>
        <a:defRPr sz="1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1620">
          <p15:clr>
            <a:srgbClr val="F26B43"/>
          </p15:clr>
        </p15:guide>
        <p15:guide id="2" pos="2160">
          <p15:clr>
            <a:srgbClr val="F26B43"/>
          </p15:clr>
        </p15:guide>
        <p15:guide id="3" pos="216">
          <p15:clr>
            <a:srgbClr val="F26B43"/>
          </p15:clr>
        </p15:guide>
        <p15:guide id="4" pos="4104">
          <p15:clr>
            <a:srgbClr val="F26B43"/>
          </p15:clr>
        </p15:guide>
        <p15:guide id="5" orient="horz" pos="588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767" y="151636"/>
            <a:ext cx="8222033" cy="991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769" y="1219200"/>
            <a:ext cx="8222031" cy="4536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030757"/>
            <a:ext cx="9144000" cy="901275"/>
            <a:chOff x="0" y="6030757"/>
            <a:chExt cx="9144000" cy="901275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090387"/>
              <a:ext cx="9144000" cy="777092"/>
            </a:xfrm>
            <a:prstGeom prst="rect">
              <a:avLst/>
            </a:prstGeom>
            <a:gradFill>
              <a:gsLst>
                <a:gs pos="31000">
                  <a:srgbClr val="003479"/>
                </a:gs>
                <a:gs pos="100000">
                  <a:srgbClr val="1C75BC"/>
                </a:gs>
              </a:gsLst>
              <a:lin ang="0" scaled="0"/>
            </a:gra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791" eaLnBrk="0" hangingPunct="0"/>
              <a:endParaRPr lang="en-US" sz="1800" kern="0">
                <a:solidFill>
                  <a:srgbClr val="FFFFFF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208959" y="6030757"/>
              <a:ext cx="2410108" cy="901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968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b="1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228600" indent="-228600" algn="l" defTabSz="457200" rtl="0" eaLnBrk="1" latinLnBrk="0" hangingPunct="1">
        <a:spcBef>
          <a:spcPts val="1200"/>
        </a:spcBef>
        <a:buFont typeface="Wingdings" charset="2"/>
        <a:buChar char="§"/>
        <a:defRPr sz="2000" kern="1200">
          <a:solidFill>
            <a:schemeClr val="tx1"/>
          </a:solidFill>
          <a:latin typeface="Verdana"/>
          <a:ea typeface="+mn-ea"/>
          <a:cs typeface="Verdana"/>
        </a:defRPr>
      </a:lvl1pPr>
      <a:lvl2pPr marL="690563" indent="-233363" algn="l" defTabSz="457200" rtl="0" eaLnBrk="1" latinLnBrk="0" hangingPunct="1">
        <a:spcBef>
          <a:spcPts val="300"/>
        </a:spcBef>
        <a:buFont typeface="Arial"/>
        <a:buChar char="–"/>
        <a:defRPr sz="1600" kern="1200">
          <a:solidFill>
            <a:schemeClr val="tx1"/>
          </a:solidFill>
          <a:latin typeface="Verdana"/>
          <a:ea typeface="+mn-ea"/>
          <a:cs typeface="Verdana"/>
        </a:defRPr>
      </a:lvl2pPr>
      <a:lvl3pPr marL="1087438" indent="-173038" algn="l" defTabSz="457200" rtl="0" eaLnBrk="1" latinLnBrk="0" hangingPunct="1">
        <a:spcBef>
          <a:spcPts val="300"/>
        </a:spcBef>
        <a:buFont typeface="Wingdings" charset="2"/>
        <a:buChar char="§"/>
        <a:defRPr sz="1200" kern="1200">
          <a:solidFill>
            <a:schemeClr val="tx1"/>
          </a:solidFill>
          <a:latin typeface="Verdana"/>
          <a:ea typeface="+mn-ea"/>
          <a:cs typeface="Verdana"/>
        </a:defRPr>
      </a:lvl3pPr>
      <a:lvl4pPr marL="1544638" indent="-173038" algn="l" defTabSz="457200" rtl="0" eaLnBrk="1" latinLnBrk="0" hangingPunct="1">
        <a:spcBef>
          <a:spcPts val="300"/>
        </a:spcBef>
        <a:buFont typeface="Arial"/>
        <a:buChar char="–"/>
        <a:defRPr sz="1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72" userDrawn="1">
          <p15:clr>
            <a:srgbClr val="F26B43"/>
          </p15:clr>
        </p15:guide>
        <p15:guide id="4" pos="288" userDrawn="1">
          <p15:clr>
            <a:srgbClr val="F26B43"/>
          </p15:clr>
        </p15:guide>
        <p15:guide id="5" orient="horz" pos="768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767" y="151636"/>
            <a:ext cx="8222033" cy="991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769" y="1219200"/>
            <a:ext cx="8222031" cy="4536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030757"/>
            <a:ext cx="9144000" cy="901275"/>
            <a:chOff x="0" y="6030757"/>
            <a:chExt cx="9144000" cy="901275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090387"/>
              <a:ext cx="9144000" cy="777092"/>
            </a:xfrm>
            <a:prstGeom prst="rect">
              <a:avLst/>
            </a:prstGeom>
            <a:gradFill>
              <a:gsLst>
                <a:gs pos="31000">
                  <a:srgbClr val="003479"/>
                </a:gs>
                <a:gs pos="100000">
                  <a:srgbClr val="1C75BC"/>
                </a:gs>
              </a:gsLst>
              <a:lin ang="0" scaled="0"/>
            </a:gra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791" eaLnBrk="0" hangingPunct="0"/>
              <a:endParaRPr lang="en-US" sz="1800" kern="0">
                <a:solidFill>
                  <a:srgbClr val="FFFFFF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208959" y="6030757"/>
              <a:ext cx="2410108" cy="901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513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b="1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228600" indent="-228600" algn="l" defTabSz="457200" rtl="0" eaLnBrk="1" latinLnBrk="0" hangingPunct="1">
        <a:spcBef>
          <a:spcPts val="1200"/>
        </a:spcBef>
        <a:buFont typeface="Wingdings" charset="2"/>
        <a:buChar char="§"/>
        <a:defRPr sz="2000" kern="1200">
          <a:solidFill>
            <a:schemeClr val="tx1"/>
          </a:solidFill>
          <a:latin typeface="Verdana"/>
          <a:ea typeface="+mn-ea"/>
          <a:cs typeface="Verdana"/>
        </a:defRPr>
      </a:lvl1pPr>
      <a:lvl2pPr marL="690563" indent="-233363" algn="l" defTabSz="457200" rtl="0" eaLnBrk="1" latinLnBrk="0" hangingPunct="1">
        <a:spcBef>
          <a:spcPts val="300"/>
        </a:spcBef>
        <a:buFont typeface="Arial"/>
        <a:buChar char="–"/>
        <a:defRPr sz="1600" kern="1200">
          <a:solidFill>
            <a:schemeClr val="tx1"/>
          </a:solidFill>
          <a:latin typeface="Verdana"/>
          <a:ea typeface="+mn-ea"/>
          <a:cs typeface="Verdana"/>
        </a:defRPr>
      </a:lvl2pPr>
      <a:lvl3pPr marL="1087438" indent="-173038" algn="l" defTabSz="457200" rtl="0" eaLnBrk="1" latinLnBrk="0" hangingPunct="1">
        <a:spcBef>
          <a:spcPts val="300"/>
        </a:spcBef>
        <a:buFont typeface="Wingdings" charset="2"/>
        <a:buChar char="§"/>
        <a:defRPr sz="1200" kern="1200">
          <a:solidFill>
            <a:schemeClr val="tx1"/>
          </a:solidFill>
          <a:latin typeface="Verdana"/>
          <a:ea typeface="+mn-ea"/>
          <a:cs typeface="Verdana"/>
        </a:defRPr>
      </a:lvl3pPr>
      <a:lvl4pPr marL="1544638" indent="-173038" algn="l" defTabSz="457200" rtl="0" eaLnBrk="1" latinLnBrk="0" hangingPunct="1">
        <a:spcBef>
          <a:spcPts val="300"/>
        </a:spcBef>
        <a:buFont typeface="Arial"/>
        <a:buChar char="–"/>
        <a:defRPr sz="1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72" userDrawn="1">
          <p15:clr>
            <a:srgbClr val="F26B43"/>
          </p15:clr>
        </p15:guide>
        <p15:guide id="4" pos="288" userDrawn="1">
          <p15:clr>
            <a:srgbClr val="F26B43"/>
          </p15:clr>
        </p15:guide>
        <p15:guide id="5" orient="horz" pos="768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39124" cy="4534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448050" y="6086129"/>
            <a:ext cx="2238750" cy="502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624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500" b="1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spcBef>
          <a:spcPts val="1200"/>
        </a:spcBef>
        <a:buFont typeface="Arial"/>
        <a:buNone/>
        <a:defRPr sz="2000" b="1" kern="1200">
          <a:solidFill>
            <a:schemeClr val="tx1"/>
          </a:solidFill>
          <a:latin typeface="Verdana"/>
          <a:ea typeface="+mn-ea"/>
          <a:cs typeface="+mn-cs"/>
        </a:defRPr>
      </a:lvl1pPr>
      <a:lvl2pPr marL="457200" indent="0" algn="l" defTabSz="457200" rtl="0" eaLnBrk="1" latinLnBrk="0" hangingPunct="1">
        <a:spcBef>
          <a:spcPts val="300"/>
        </a:spcBef>
        <a:buFont typeface="Arial"/>
        <a:buNone/>
        <a:defRPr sz="1800" kern="1200">
          <a:solidFill>
            <a:schemeClr val="tx1"/>
          </a:solidFill>
          <a:latin typeface="Verdana"/>
          <a:ea typeface="+mn-ea"/>
          <a:cs typeface="+mn-cs"/>
        </a:defRPr>
      </a:lvl2pPr>
      <a:lvl3pPr marL="914400" indent="0" algn="l" defTabSz="457200" rtl="0" eaLnBrk="1" latinLnBrk="0" hangingPunct="1">
        <a:spcBef>
          <a:spcPts val="300"/>
        </a:spcBef>
        <a:buFont typeface="Arial"/>
        <a:buNone/>
        <a:defRPr sz="1500" kern="1200">
          <a:solidFill>
            <a:schemeClr val="tx1"/>
          </a:solidFill>
          <a:latin typeface="Verdana"/>
          <a:ea typeface="+mn-ea"/>
          <a:cs typeface="+mn-cs"/>
        </a:defRPr>
      </a:lvl3pPr>
      <a:lvl4pPr marL="1371600" indent="0" algn="l" defTabSz="457200" rtl="0" eaLnBrk="1" latinLnBrk="0" hangingPunct="1">
        <a:spcBef>
          <a:spcPts val="300"/>
        </a:spcBef>
        <a:buFont typeface="Arial"/>
        <a:buNone/>
        <a:defRPr sz="1200" kern="1200">
          <a:solidFill>
            <a:schemeClr val="tx1"/>
          </a:solidFill>
          <a:latin typeface="Verdana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547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008" userDrawn="1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HP Tower 2\Desktop\Background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0" y="3416528"/>
            <a:ext cx="9144000" cy="1389320"/>
          </a:xfrm>
          <a:prstGeom prst="rect">
            <a:avLst/>
          </a:prstGeom>
          <a:gradFill>
            <a:gsLst>
              <a:gs pos="31000">
                <a:srgbClr val="003479"/>
              </a:gs>
              <a:gs pos="100000">
                <a:srgbClr val="1C75BC"/>
              </a:gs>
            </a:gsLst>
            <a:lin ang="0" scaled="0"/>
          </a:gra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45703" tIns="45703" rIns="45703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427" eaLnBrk="0" hangingPunct="0"/>
            <a:endParaRPr lang="en-US" sz="1800" kern="0">
              <a:solidFill>
                <a:srgbClr val="FFFFFF"/>
              </a:solidFill>
              <a:ea typeface="Arial Unicode MS" pitchFamily="-65" charset="0"/>
              <a:cs typeface="Arial Unicode MS" pitchFamily="-65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0"/>
            <a:ext cx="8229600" cy="1153339"/>
          </a:xfrm>
          <a:prstGeom prst="rect">
            <a:avLst/>
          </a:prstGeom>
        </p:spPr>
        <p:txBody>
          <a:bodyPr vert="horz" lIns="91404" tIns="45703" rIns="91404" bIns="45703" rtlCol="0" anchor="ctr">
            <a:normAutofit/>
          </a:bodyPr>
          <a:lstStyle/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idx="1"/>
          </p:nvPr>
        </p:nvSpPr>
        <p:spPr>
          <a:xfrm>
            <a:off x="457219" y="5087578"/>
            <a:ext cx="5428703" cy="968431"/>
          </a:xfrm>
          <a:prstGeom prst="rect">
            <a:avLst/>
          </a:prstGeom>
        </p:spPr>
        <p:txBody>
          <a:bodyPr vert="horz" lIns="91404" tIns="45703" rIns="91404" bIns="45703" rtlCol="0">
            <a:normAutofit/>
          </a:bodyPr>
          <a:lstStyle/>
          <a:p>
            <a:pPr lvl="0"/>
            <a:r>
              <a:rPr lang="en-US" dirty="0"/>
              <a:t>Presentation Title goes here</a:t>
            </a:r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112" t="12914" r="3413" b="5663"/>
          <a:stretch/>
        </p:blipFill>
        <p:spPr bwMode="auto">
          <a:xfrm>
            <a:off x="6343141" y="5664339"/>
            <a:ext cx="2589192" cy="84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15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</p:sldLayoutIdLst>
  <p:hf hdr="0" ftr="0" dt="0"/>
  <p:txStyles>
    <p:titleStyle>
      <a:lvl1pPr algn="l" defTabSz="457005" rtl="0" eaLnBrk="1" latinLnBrk="0" hangingPunct="1">
        <a:spcBef>
          <a:spcPct val="0"/>
        </a:spcBef>
        <a:buNone/>
        <a:defRPr sz="3100" b="1" kern="1200">
          <a:solidFill>
            <a:schemeClr val="bg2"/>
          </a:solidFill>
          <a:latin typeface="Verdana"/>
          <a:ea typeface="+mj-ea"/>
          <a:cs typeface="Verdana"/>
        </a:defRPr>
      </a:lvl1pPr>
    </p:titleStyle>
    <p:bodyStyle>
      <a:lvl1pPr marL="0" marR="0" indent="0" algn="l" defTabSz="45700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 sz="1600" b="1" kern="1200" baseline="0">
          <a:solidFill>
            <a:schemeClr val="tx1"/>
          </a:solidFill>
          <a:latin typeface="Verdana"/>
          <a:ea typeface="+mn-ea"/>
          <a:cs typeface="Verdana"/>
        </a:defRPr>
      </a:lvl1pPr>
      <a:lvl2pPr marL="457005" indent="0" algn="l" defTabSz="457005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3" indent="0" algn="l" defTabSz="457005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16" indent="0" algn="l" defTabSz="457005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2" indent="0" algn="l" defTabSz="457005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34" indent="-228502" algn="l" defTabSz="457005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8" indent="-228502" algn="l" defTabSz="457005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44" indent="-228502" algn="l" defTabSz="457005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52" indent="-228502" algn="l" defTabSz="457005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5" algn="l" defTabSz="457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3" algn="l" defTabSz="457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16" algn="l" defTabSz="457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2" algn="l" defTabSz="457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0" algn="l" defTabSz="457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33" algn="l" defTabSz="457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1" algn="l" defTabSz="457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47" algn="l" defTabSz="457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1620">
          <p15:clr>
            <a:srgbClr val="F26B43"/>
          </p15:clr>
        </p15:guide>
        <p15:guide id="2" pos="2160">
          <p15:clr>
            <a:srgbClr val="F26B43"/>
          </p15:clr>
        </p15:guide>
        <p15:guide id="3" pos="4104">
          <p15:clr>
            <a:srgbClr val="F26B43"/>
          </p15:clr>
        </p15:guide>
        <p15:guide id="4" pos="21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3352800"/>
            <a:ext cx="9144000" cy="1447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4564" y="3439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idx="1"/>
          </p:nvPr>
        </p:nvSpPr>
        <p:spPr>
          <a:xfrm>
            <a:off x="416011" y="5087553"/>
            <a:ext cx="5469892" cy="968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Presentation Title goes here</a:t>
            </a:r>
          </a:p>
        </p:txBody>
      </p:sp>
      <p:pic>
        <p:nvPicPr>
          <p:cNvPr id="11" name="Picture 10" descr="Janssen Horizontal RGB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380939" y="6024002"/>
            <a:ext cx="2481087" cy="60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074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bg2"/>
          </a:solidFill>
          <a:latin typeface="Verdana"/>
          <a:ea typeface="+mj-ea"/>
          <a:cs typeface="Verdana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 sz="1600" b="1" kern="1200" baseline="0">
          <a:solidFill>
            <a:schemeClr val="tx1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94770" y="2131238"/>
            <a:ext cx="57015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pic>
        <p:nvPicPr>
          <p:cNvPr id="7" name="Picture 6" descr="Janssen Horizontal RGB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380939" y="6024002"/>
            <a:ext cx="2481087" cy="6064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5400000">
            <a:off x="-1246652" y="3182405"/>
            <a:ext cx="6858001" cy="49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300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 sz="1600" b="1" kern="1200" baseline="0">
          <a:solidFill>
            <a:schemeClr val="tx1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anssen_Logo_RGB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446289" y="1570909"/>
            <a:ext cx="6767123" cy="331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44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1587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915" y="3205218"/>
            <a:ext cx="6700808" cy="1039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divider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557" y="4743913"/>
            <a:ext cx="4089822" cy="433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Presentation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668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bg2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2"/>
          </a:solidFill>
          <a:latin typeface="Verdana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2"/>
          </a:solidFill>
          <a:latin typeface="Verdana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2"/>
          </a:solidFill>
          <a:latin typeface="Verdana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2"/>
          </a:solidFill>
          <a:latin typeface="Verdana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2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766" y="151636"/>
            <a:ext cx="8242859" cy="991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768" y="1229454"/>
            <a:ext cx="824285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030757"/>
            <a:ext cx="9144000" cy="901275"/>
            <a:chOff x="0" y="6030757"/>
            <a:chExt cx="9144000" cy="901275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090387"/>
              <a:ext cx="9144000" cy="777092"/>
            </a:xfrm>
            <a:prstGeom prst="rect">
              <a:avLst/>
            </a:prstGeom>
            <a:gradFill>
              <a:gsLst>
                <a:gs pos="31000">
                  <a:srgbClr val="003479"/>
                </a:gs>
                <a:gs pos="100000">
                  <a:srgbClr val="1C75BC"/>
                </a:gs>
              </a:gsLst>
              <a:lin ang="0" scaled="0"/>
            </a:gra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791" eaLnBrk="0" hangingPunct="0"/>
              <a:endParaRPr lang="en-US" sz="1800" kern="0">
                <a:solidFill>
                  <a:srgbClr val="FFFFFF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208959" y="6030757"/>
              <a:ext cx="2410108" cy="901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187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6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b="1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2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94770" y="2131238"/>
            <a:ext cx="57015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invGray">
          <a:xfrm rot="5400000">
            <a:off x="-1246652" y="3182405"/>
            <a:ext cx="6858001" cy="493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448050" y="6086129"/>
            <a:ext cx="2238750" cy="502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803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 sz="1600" b="1" kern="1200" baseline="0">
          <a:solidFill>
            <a:schemeClr val="tx1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 userDrawn="1">
          <p15:clr>
            <a:srgbClr val="F26B43"/>
          </p15:clr>
        </p15:guide>
        <p15:guide id="2" pos="5472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766" y="151636"/>
            <a:ext cx="8242859" cy="991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768" y="1229454"/>
            <a:ext cx="824285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4" name="Picture 3" descr="Janssen Horizontal White-01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12119" y="6226574"/>
            <a:ext cx="2483154" cy="606547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0" y="6030757"/>
            <a:ext cx="9144000" cy="901275"/>
            <a:chOff x="0" y="6030757"/>
            <a:chExt cx="9144000" cy="901275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090387"/>
              <a:ext cx="9144000" cy="777092"/>
            </a:xfrm>
            <a:prstGeom prst="rect">
              <a:avLst/>
            </a:prstGeom>
            <a:gradFill>
              <a:gsLst>
                <a:gs pos="31000">
                  <a:srgbClr val="003479"/>
                </a:gs>
                <a:gs pos="100000">
                  <a:srgbClr val="1C75BC"/>
                </a:gs>
              </a:gsLst>
              <a:lin ang="0" scaled="0"/>
            </a:gra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791" eaLnBrk="0" hangingPunct="0"/>
              <a:endParaRPr lang="en-US" sz="1800" kern="0">
                <a:solidFill>
                  <a:srgbClr val="FFFFFF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208959" y="6030757"/>
              <a:ext cx="2410108" cy="901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772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b="1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2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767" y="151636"/>
            <a:ext cx="8222033" cy="991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769" y="1219200"/>
            <a:ext cx="8222031" cy="4536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030757"/>
            <a:ext cx="9144000" cy="901275"/>
            <a:chOff x="0" y="6030757"/>
            <a:chExt cx="9144000" cy="901275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090387"/>
              <a:ext cx="9144000" cy="777092"/>
            </a:xfrm>
            <a:prstGeom prst="rect">
              <a:avLst/>
            </a:prstGeom>
            <a:gradFill>
              <a:gsLst>
                <a:gs pos="31000">
                  <a:srgbClr val="003479"/>
                </a:gs>
                <a:gs pos="100000">
                  <a:srgbClr val="1C75BC"/>
                </a:gs>
              </a:gsLst>
              <a:lin ang="0" scaled="0"/>
            </a:gra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791" eaLnBrk="0" hangingPunct="0"/>
              <a:endParaRPr lang="en-US" sz="1800" kern="0">
                <a:solidFill>
                  <a:srgbClr val="FFFFFF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208959" y="6030757"/>
              <a:ext cx="2621774" cy="901275"/>
            </a:xfrm>
            <a:prstGeom prst="rect">
              <a:avLst/>
            </a:prstGeom>
          </p:spPr>
        </p:pic>
      </p:grp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64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554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38" r:id="rId10"/>
    <p:sldLayoutId id="2147484240" r:id="rId11"/>
    <p:sldLayoutId id="2147484241" r:id="rId12"/>
    <p:sldLayoutId id="2147484242" r:id="rId13"/>
    <p:sldLayoutId id="2147484243" r:id="rId14"/>
    <p:sldLayoutId id="2147484244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b="1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228600" indent="-228600" algn="l" defTabSz="457200" rtl="0" eaLnBrk="1" latinLnBrk="0" hangingPunct="1">
        <a:spcBef>
          <a:spcPts val="1200"/>
        </a:spcBef>
        <a:buFont typeface="Wingdings" charset="2"/>
        <a:buChar char="§"/>
        <a:defRPr sz="2000" kern="1200">
          <a:solidFill>
            <a:schemeClr val="tx1"/>
          </a:solidFill>
          <a:latin typeface="Verdana"/>
          <a:ea typeface="+mn-ea"/>
          <a:cs typeface="Verdana"/>
        </a:defRPr>
      </a:lvl1pPr>
      <a:lvl2pPr marL="690563" indent="-233363" algn="l" defTabSz="457200" rtl="0" eaLnBrk="1" latinLnBrk="0" hangingPunct="1">
        <a:spcBef>
          <a:spcPts val="300"/>
        </a:spcBef>
        <a:buFont typeface="Arial"/>
        <a:buChar char="–"/>
        <a:defRPr sz="1600" kern="1200">
          <a:solidFill>
            <a:schemeClr val="tx1"/>
          </a:solidFill>
          <a:latin typeface="Verdana"/>
          <a:ea typeface="+mn-ea"/>
          <a:cs typeface="Verdana"/>
        </a:defRPr>
      </a:lvl2pPr>
      <a:lvl3pPr marL="1087438" indent="-173038" algn="l" defTabSz="457200" rtl="0" eaLnBrk="1" latinLnBrk="0" hangingPunct="1">
        <a:spcBef>
          <a:spcPts val="300"/>
        </a:spcBef>
        <a:buFont typeface="Wingdings" charset="2"/>
        <a:buChar char="§"/>
        <a:defRPr sz="1200" kern="1200">
          <a:solidFill>
            <a:schemeClr val="tx1"/>
          </a:solidFill>
          <a:latin typeface="Verdana"/>
          <a:ea typeface="+mn-ea"/>
          <a:cs typeface="Verdana"/>
        </a:defRPr>
      </a:lvl3pPr>
      <a:lvl4pPr marL="1544638" indent="-173038" algn="l" defTabSz="457200" rtl="0" eaLnBrk="1" latinLnBrk="0" hangingPunct="1">
        <a:spcBef>
          <a:spcPts val="300"/>
        </a:spcBef>
        <a:buFont typeface="Arial"/>
        <a:buChar char="–"/>
        <a:defRPr sz="1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72" userDrawn="1">
          <p15:clr>
            <a:srgbClr val="F26B43"/>
          </p15:clr>
        </p15:guide>
        <p15:guide id="4" pos="288" userDrawn="1">
          <p15:clr>
            <a:srgbClr val="F26B43"/>
          </p15:clr>
        </p15:guide>
        <p15:guide id="5" orient="horz" pos="7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21" y="3429002"/>
            <a:ext cx="8593646" cy="1329265"/>
          </a:xfrm>
        </p:spPr>
        <p:txBody>
          <a:bodyPr>
            <a:noAutofit/>
          </a:bodyPr>
          <a:lstStyle/>
          <a:p>
            <a:r>
              <a:rPr lang="en-GB" sz="1600" dirty="0">
                <a:cs typeface="Arial" panose="020B0604020202020204" pitchFamily="34" charset="0"/>
              </a:rPr>
              <a:t>Efficacy and safety of switching from boosted-protease inhibitors plus </a:t>
            </a:r>
            <a:r>
              <a:rPr lang="en-GB" sz="1600" dirty="0" err="1">
                <a:cs typeface="Arial" panose="020B0604020202020204" pitchFamily="34" charset="0"/>
              </a:rPr>
              <a:t>emtricitabine</a:t>
            </a:r>
            <a:r>
              <a:rPr lang="en-GB" sz="1600" dirty="0">
                <a:cs typeface="Arial" panose="020B0604020202020204" pitchFamily="34" charset="0"/>
              </a:rPr>
              <a:t>/tenofovir </a:t>
            </a:r>
            <a:r>
              <a:rPr lang="en-GB" sz="1600" dirty="0" err="1">
                <a:cs typeface="Arial" panose="020B0604020202020204" pitchFamily="34" charset="0"/>
              </a:rPr>
              <a:t>disoproxil</a:t>
            </a:r>
            <a:r>
              <a:rPr lang="en-GB" sz="1600" dirty="0">
                <a:cs typeface="Arial" panose="020B0604020202020204" pitchFamily="34" charset="0"/>
              </a:rPr>
              <a:t> fumarate regimens to the single-tablet regimen (STR) of </a:t>
            </a:r>
            <a:r>
              <a:rPr lang="en-GB" sz="1600" dirty="0" err="1">
                <a:cs typeface="Arial" panose="020B0604020202020204" pitchFamily="34" charset="0"/>
              </a:rPr>
              <a:t>darunavir</a:t>
            </a:r>
            <a:r>
              <a:rPr lang="en-GB" sz="1600" dirty="0">
                <a:cs typeface="Arial" panose="020B0604020202020204" pitchFamily="34" charset="0"/>
              </a:rPr>
              <a:t>/</a:t>
            </a:r>
            <a:r>
              <a:rPr lang="en-GB" sz="1600" dirty="0" err="1">
                <a:cs typeface="Arial" panose="020B0604020202020204" pitchFamily="34" charset="0"/>
              </a:rPr>
              <a:t>cobicistat</a:t>
            </a:r>
            <a:r>
              <a:rPr lang="en-GB" sz="1600" dirty="0">
                <a:cs typeface="Arial" panose="020B0604020202020204" pitchFamily="34" charset="0"/>
              </a:rPr>
              <a:t>/</a:t>
            </a:r>
            <a:r>
              <a:rPr lang="en-GB" sz="1600" dirty="0" err="1">
                <a:cs typeface="Arial" panose="020B0604020202020204" pitchFamily="34" charset="0"/>
              </a:rPr>
              <a:t>emtricitabine</a:t>
            </a:r>
            <a:r>
              <a:rPr lang="en-GB" sz="1600" dirty="0">
                <a:cs typeface="Arial" panose="020B0604020202020204" pitchFamily="34" charset="0"/>
              </a:rPr>
              <a:t>/</a:t>
            </a:r>
            <a:r>
              <a:rPr lang="en-GB" sz="1600" dirty="0" err="1">
                <a:cs typeface="Arial" panose="020B0604020202020204" pitchFamily="34" charset="0"/>
              </a:rPr>
              <a:t>tenofovir</a:t>
            </a:r>
            <a:r>
              <a:rPr lang="en-GB" sz="1600" dirty="0">
                <a:cs typeface="Arial" panose="020B0604020202020204" pitchFamily="34" charset="0"/>
              </a:rPr>
              <a:t> </a:t>
            </a:r>
            <a:r>
              <a:rPr lang="en-GB" sz="1600" dirty="0" err="1">
                <a:cs typeface="Arial" panose="020B0604020202020204" pitchFamily="34" charset="0"/>
              </a:rPr>
              <a:t>alafenamide</a:t>
            </a:r>
            <a:r>
              <a:rPr lang="en-GB" sz="1600" dirty="0">
                <a:cs typeface="Arial" panose="020B0604020202020204" pitchFamily="34" charset="0"/>
              </a:rPr>
              <a:t> (D/C/F/TAF) in </a:t>
            </a:r>
            <a:r>
              <a:rPr lang="en-GB" sz="1600" dirty="0" err="1">
                <a:cs typeface="Arial" panose="020B0604020202020204" pitchFamily="34" charset="0"/>
              </a:rPr>
              <a:t>virologically</a:t>
            </a:r>
            <a:r>
              <a:rPr lang="en-GB" sz="1600" dirty="0">
                <a:cs typeface="Arial" panose="020B0604020202020204" pitchFamily="34" charset="0"/>
              </a:rPr>
              <a:t> suppressed, HIV-1-infected adults through 24 weeks: EMERALD Study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4951952"/>
            <a:ext cx="6163733" cy="390739"/>
          </a:xfrm>
        </p:spPr>
        <p:txBody>
          <a:bodyPr>
            <a:noAutofit/>
          </a:bodyPr>
          <a:lstStyle/>
          <a:p>
            <a:r>
              <a:rPr lang="en-GB" sz="1200" dirty="0">
                <a:cs typeface="Arial" panose="020B0604020202020204" pitchFamily="34" charset="0"/>
              </a:rPr>
              <a:t>Jean-Michel Molina</a:t>
            </a:r>
            <a:r>
              <a:rPr lang="en-GB" sz="1200" baseline="30000" dirty="0">
                <a:cs typeface="Arial" panose="020B0604020202020204" pitchFamily="34" charset="0"/>
              </a:rPr>
              <a:t>1</a:t>
            </a:r>
            <a:r>
              <a:rPr lang="en-GB" sz="1200" dirty="0">
                <a:cs typeface="Arial" panose="020B0604020202020204" pitchFamily="34" charset="0"/>
              </a:rPr>
              <a:t>, </a:t>
            </a:r>
            <a:r>
              <a:rPr lang="en-GB" sz="1200" b="0" dirty="0">
                <a:cs typeface="Arial" panose="020B0604020202020204" pitchFamily="34" charset="0"/>
              </a:rPr>
              <a:t>Joel Gallant</a:t>
            </a:r>
            <a:r>
              <a:rPr lang="en-GB" sz="1200" b="0" baseline="30000" dirty="0">
                <a:cs typeface="Arial" panose="020B0604020202020204" pitchFamily="34" charset="0"/>
              </a:rPr>
              <a:t>2</a:t>
            </a:r>
            <a:r>
              <a:rPr lang="en-GB" sz="1200" b="0" dirty="0">
                <a:cs typeface="Arial" panose="020B0604020202020204" pitchFamily="34" charset="0"/>
              </a:rPr>
              <a:t>, Chloe Orkin</a:t>
            </a:r>
            <a:r>
              <a:rPr lang="en-GB" sz="1200" b="0" baseline="30000" dirty="0">
                <a:cs typeface="Arial" panose="020B0604020202020204" pitchFamily="34" charset="0"/>
              </a:rPr>
              <a:t>3</a:t>
            </a:r>
            <a:r>
              <a:rPr lang="en-GB" sz="1200" b="0" dirty="0">
                <a:cs typeface="Arial" panose="020B0604020202020204" pitchFamily="34" charset="0"/>
              </a:rPr>
              <a:t>, Eugenia Negredo</a:t>
            </a:r>
            <a:r>
              <a:rPr lang="en-GB" sz="1200" b="0" baseline="30000" dirty="0">
                <a:cs typeface="Arial" panose="020B0604020202020204" pitchFamily="34" charset="0"/>
              </a:rPr>
              <a:t>4</a:t>
            </a:r>
            <a:r>
              <a:rPr lang="en-GB" sz="1200" b="0" dirty="0">
                <a:cs typeface="Arial" panose="020B0604020202020204" pitchFamily="34" charset="0"/>
              </a:rPr>
              <a:t>, Laveeza Bhatti</a:t>
            </a:r>
            <a:r>
              <a:rPr lang="en-GB" sz="1200" b="0" baseline="30000" dirty="0">
                <a:cs typeface="Arial" panose="020B0604020202020204" pitchFamily="34" charset="0"/>
              </a:rPr>
              <a:t>5</a:t>
            </a:r>
            <a:r>
              <a:rPr lang="en-GB" sz="1200" b="0" dirty="0">
                <a:cs typeface="Arial" panose="020B0604020202020204" pitchFamily="34" charset="0"/>
              </a:rPr>
              <a:t>, Joseph Gathe</a:t>
            </a:r>
            <a:r>
              <a:rPr lang="en-GB" sz="1200" b="0" baseline="30000" dirty="0">
                <a:cs typeface="Arial" panose="020B0604020202020204" pitchFamily="34" charset="0"/>
              </a:rPr>
              <a:t>6</a:t>
            </a:r>
            <a:r>
              <a:rPr lang="en-GB" sz="1200" b="0" dirty="0">
                <a:cs typeface="Arial" panose="020B0604020202020204" pitchFamily="34" charset="0"/>
              </a:rPr>
              <a:t>, Erika Van Landuyt</a:t>
            </a:r>
            <a:r>
              <a:rPr lang="en-GB" sz="1200" b="0" baseline="30000" dirty="0">
                <a:cs typeface="Arial" panose="020B0604020202020204" pitchFamily="34" charset="0"/>
              </a:rPr>
              <a:t>7</a:t>
            </a:r>
            <a:r>
              <a:rPr lang="en-GB" sz="1200" b="0" dirty="0">
                <a:cs typeface="Arial" panose="020B0604020202020204" pitchFamily="34" charset="0"/>
              </a:rPr>
              <a:t>, Erkki Lathouwers</a:t>
            </a:r>
            <a:r>
              <a:rPr lang="en-GB" sz="1200" b="0" baseline="30000" dirty="0">
                <a:cs typeface="Arial" panose="020B0604020202020204" pitchFamily="34" charset="0"/>
              </a:rPr>
              <a:t>7</a:t>
            </a:r>
            <a:r>
              <a:rPr lang="en-GB" sz="1200" b="0" dirty="0">
                <a:cs typeface="Arial" panose="020B0604020202020204" pitchFamily="34" charset="0"/>
              </a:rPr>
              <a:t>, Veerle Hufkens</a:t>
            </a:r>
            <a:r>
              <a:rPr lang="en-GB" sz="1200" b="0" baseline="30000" dirty="0">
                <a:cs typeface="Arial" panose="020B0604020202020204" pitchFamily="34" charset="0"/>
              </a:rPr>
              <a:t>7</a:t>
            </a:r>
            <a:r>
              <a:rPr lang="en-GB" sz="1200" b="0" dirty="0">
                <a:cs typeface="Arial" panose="020B0604020202020204" pitchFamily="34" charset="0"/>
              </a:rPr>
              <a:t>, Simon Vanveggel</a:t>
            </a:r>
            <a:r>
              <a:rPr lang="en-GB" sz="1200" b="0" baseline="30000" dirty="0">
                <a:cs typeface="Arial" panose="020B0604020202020204" pitchFamily="34" charset="0"/>
              </a:rPr>
              <a:t>7</a:t>
            </a:r>
            <a:r>
              <a:rPr lang="en-GB" sz="1200" b="0" dirty="0">
                <a:cs typeface="Arial" panose="020B0604020202020204" pitchFamily="34" charset="0"/>
              </a:rPr>
              <a:t>, Magda Opsomer</a:t>
            </a:r>
            <a:r>
              <a:rPr lang="en-GB" sz="1200" b="0" baseline="30000" dirty="0">
                <a:cs typeface="Arial" panose="020B0604020202020204" pitchFamily="34" charset="0"/>
              </a:rPr>
              <a:t>7</a:t>
            </a:r>
            <a:endParaRPr lang="en-US" sz="12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1" y="5604406"/>
            <a:ext cx="5808132" cy="596900"/>
          </a:xfrm>
        </p:spPr>
        <p:txBody>
          <a:bodyPr>
            <a:noAutofit/>
          </a:bodyPr>
          <a:lstStyle/>
          <a:p>
            <a:r>
              <a:rPr lang="en-GB" sz="1100" i="1" baseline="30000" dirty="0">
                <a:cs typeface="Arial" panose="020B0604020202020204" pitchFamily="34" charset="0"/>
              </a:rPr>
              <a:t>1</a:t>
            </a:r>
            <a:r>
              <a:rPr lang="en-GB" sz="1100" i="1" dirty="0">
                <a:cs typeface="Arial" panose="020B0604020202020204" pitchFamily="34" charset="0"/>
              </a:rPr>
              <a:t>Department of Infectious Diseases, St-Louis Hospital, University of Paris Diderot, Paris, France; </a:t>
            </a:r>
            <a:r>
              <a:rPr lang="en-GB" sz="1100" i="1" baseline="30000" dirty="0">
                <a:cs typeface="Arial" panose="020B0604020202020204" pitchFamily="34" charset="0"/>
              </a:rPr>
              <a:t>2</a:t>
            </a:r>
            <a:r>
              <a:rPr lang="en-GB" sz="1100" i="1" dirty="0">
                <a:cs typeface="Arial" panose="020B0604020202020204" pitchFamily="34" charset="0"/>
              </a:rPr>
              <a:t>Southwest CARE </a:t>
            </a:r>
            <a:r>
              <a:rPr lang="en-GB" sz="1100" i="1" dirty="0" err="1">
                <a:cs typeface="Arial" panose="020B0604020202020204" pitchFamily="34" charset="0"/>
              </a:rPr>
              <a:t>Center</a:t>
            </a:r>
            <a:r>
              <a:rPr lang="en-GB" sz="1100" i="1" dirty="0">
                <a:cs typeface="Arial" panose="020B0604020202020204" pitchFamily="34" charset="0"/>
              </a:rPr>
              <a:t>, Santa Fe, New Mexico, USA; </a:t>
            </a:r>
            <a:r>
              <a:rPr lang="en-GB" sz="1100" i="1" baseline="30000" dirty="0">
                <a:cs typeface="Arial" panose="020B0604020202020204" pitchFamily="34" charset="0"/>
              </a:rPr>
              <a:t>3</a:t>
            </a:r>
            <a:r>
              <a:rPr lang="en-GB" sz="1100" i="1" dirty="0">
                <a:cs typeface="Arial" panose="020B0604020202020204" pitchFamily="34" charset="0"/>
              </a:rPr>
              <a:t>Barts and Health NHS Trust, London, UK; </a:t>
            </a:r>
            <a:r>
              <a:rPr lang="en-GB" sz="1100" i="1" baseline="30000" dirty="0">
                <a:cs typeface="Arial" panose="020B0604020202020204" pitchFamily="34" charset="0"/>
              </a:rPr>
              <a:t>4</a:t>
            </a:r>
            <a:r>
              <a:rPr lang="en-GB" sz="1100" i="1" dirty="0">
                <a:cs typeface="Arial" panose="020B0604020202020204" pitchFamily="34" charset="0"/>
              </a:rPr>
              <a:t>Germans </a:t>
            </a:r>
            <a:r>
              <a:rPr lang="en-GB" sz="1100" i="1" dirty="0" err="1">
                <a:cs typeface="Arial" panose="020B0604020202020204" pitchFamily="34" charset="0"/>
              </a:rPr>
              <a:t>Trias</a:t>
            </a:r>
            <a:r>
              <a:rPr lang="en-GB" sz="1100" i="1" dirty="0">
                <a:cs typeface="Arial" panose="020B0604020202020204" pitchFamily="34" charset="0"/>
              </a:rPr>
              <a:t> </a:t>
            </a:r>
            <a:r>
              <a:rPr lang="en-GB" sz="1100" i="1" dirty="0" err="1">
                <a:cs typeface="Arial" panose="020B0604020202020204" pitchFamily="34" charset="0"/>
              </a:rPr>
              <a:t>i</a:t>
            </a:r>
            <a:r>
              <a:rPr lang="en-GB" sz="1100" i="1" dirty="0">
                <a:cs typeface="Arial" panose="020B0604020202020204" pitchFamily="34" charset="0"/>
              </a:rPr>
              <a:t> </a:t>
            </a:r>
            <a:r>
              <a:rPr lang="en-GB" sz="1100" i="1" dirty="0" err="1">
                <a:cs typeface="Arial" panose="020B0604020202020204" pitchFamily="34" charset="0"/>
              </a:rPr>
              <a:t>Pujol</a:t>
            </a:r>
            <a:r>
              <a:rPr lang="en-GB" sz="1100" i="1" dirty="0">
                <a:cs typeface="Arial" panose="020B0604020202020204" pitchFamily="34" charset="0"/>
              </a:rPr>
              <a:t> University Hospital, Badalona, Spain; </a:t>
            </a:r>
            <a:r>
              <a:rPr lang="en-GB" sz="1100" i="1" baseline="30000" dirty="0">
                <a:cs typeface="Arial" panose="020B0604020202020204" pitchFamily="34" charset="0"/>
              </a:rPr>
              <a:t>5</a:t>
            </a:r>
            <a:r>
              <a:rPr lang="en-GB" sz="1100" i="1" dirty="0">
                <a:cs typeface="Arial" panose="020B0604020202020204" pitchFamily="34" charset="0"/>
              </a:rPr>
              <a:t>AIDS Healthcare Foundation, </a:t>
            </a:r>
            <a:br>
              <a:rPr lang="en-GB" sz="1100" i="1" dirty="0">
                <a:cs typeface="Arial" panose="020B0604020202020204" pitchFamily="34" charset="0"/>
              </a:rPr>
            </a:br>
            <a:r>
              <a:rPr lang="en-GB" sz="1100" i="1" dirty="0">
                <a:cs typeface="Arial" panose="020B0604020202020204" pitchFamily="34" charset="0"/>
              </a:rPr>
              <a:t>Beverly Hills, California, USA; </a:t>
            </a:r>
            <a:r>
              <a:rPr lang="en-GB" sz="1100" i="1" baseline="30000" dirty="0">
                <a:cs typeface="Arial" panose="020B0604020202020204" pitchFamily="34" charset="0"/>
              </a:rPr>
              <a:t>6</a:t>
            </a:r>
            <a:r>
              <a:rPr lang="en-GB" sz="1100" i="1" dirty="0">
                <a:cs typeface="Arial" panose="020B0604020202020204" pitchFamily="34" charset="0"/>
              </a:rPr>
              <a:t>Therapeutic Concepts, Houston, Texas, USA; </a:t>
            </a:r>
            <a:r>
              <a:rPr lang="en-GB" sz="1100" i="1" baseline="30000" dirty="0">
                <a:cs typeface="Arial" panose="020B0604020202020204" pitchFamily="34" charset="0"/>
              </a:rPr>
              <a:t>7</a:t>
            </a:r>
            <a:r>
              <a:rPr lang="en-GB" sz="1100" i="1" dirty="0">
                <a:cs typeface="Arial" panose="020B0604020202020204" pitchFamily="34" charset="0"/>
              </a:rPr>
              <a:t>Janssen </a:t>
            </a:r>
            <a:r>
              <a:rPr lang="en-GB" sz="1100" i="1" dirty="0" err="1">
                <a:cs typeface="Arial" panose="020B0604020202020204" pitchFamily="34" charset="0"/>
              </a:rPr>
              <a:t>Pharmaceutica</a:t>
            </a:r>
            <a:r>
              <a:rPr lang="en-GB" sz="1100" i="1" dirty="0">
                <a:cs typeface="Arial" panose="020B0604020202020204" pitchFamily="34" charset="0"/>
              </a:rPr>
              <a:t> NV, Beerse, Belgium</a:t>
            </a:r>
          </a:p>
          <a:p>
            <a:endParaRPr lang="en-US" sz="11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946750" y="6606023"/>
            <a:ext cx="398842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000" b="0" dirty="0">
                <a:solidFill>
                  <a:srgbClr val="505050"/>
                </a:solidFill>
              </a:rPr>
              <a:t>Molina J-M, et al. 9th IAS</a:t>
            </a:r>
            <a:r>
              <a:rPr lang="en-GB" sz="1000" b="0" baseline="0" dirty="0">
                <a:solidFill>
                  <a:srgbClr val="505050"/>
                </a:solidFill>
              </a:rPr>
              <a:t> </a:t>
            </a:r>
            <a:r>
              <a:rPr lang="en-GB" sz="1000" b="0" dirty="0">
                <a:solidFill>
                  <a:srgbClr val="505050"/>
                </a:solidFill>
              </a:rPr>
              <a:t>2017. Abstract </a:t>
            </a:r>
            <a:r>
              <a:rPr lang="en-GB" sz="1000" dirty="0">
                <a:solidFill>
                  <a:srgbClr val="505050"/>
                </a:solidFill>
              </a:rPr>
              <a:t>TUAB0101</a:t>
            </a:r>
            <a:endParaRPr lang="en-GB" sz="1000" b="0" dirty="0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274314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0314973"/>
              </p:ext>
            </p:extLst>
          </p:nvPr>
        </p:nvGraphicFramePr>
        <p:xfrm>
          <a:off x="305678" y="4527267"/>
          <a:ext cx="7989200" cy="980962"/>
        </p:xfrm>
        <a:graphic>
          <a:graphicData uri="http://schemas.openxmlformats.org/drawingml/2006/table">
            <a:tbl>
              <a:tblPr/>
              <a:tblGrid>
                <a:gridCol w="1466850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0"/>
                    </a:ext>
                  </a:extLst>
                </a:gridCol>
                <a:gridCol w="1183443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1"/>
                    </a:ext>
                  </a:extLst>
                </a:gridCol>
                <a:gridCol w="976704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2"/>
                    </a:ext>
                  </a:extLst>
                </a:gridCol>
                <a:gridCol w="2091668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146607353"/>
                    </a:ext>
                  </a:extLst>
                </a:gridCol>
                <a:gridCol w="1209169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5"/>
                    </a:ext>
                  </a:extLst>
                </a:gridCol>
                <a:gridCol w="1061366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6"/>
                    </a:ext>
                  </a:extLst>
                </a:gridCol>
              </a:tblGrid>
              <a:tr h="369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91456" marR="91456" marT="45772" marB="4577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rgbClr val="A9A9A9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D/C/F/TAF</a:t>
                      </a:r>
                    </a:p>
                  </a:txBody>
                  <a:tcPr marL="91456" marR="91456" marT="45772" marB="457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rgbClr val="A9A9A9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Control</a:t>
                      </a:r>
                    </a:p>
                  </a:txBody>
                  <a:tcPr marL="91456" marR="91456" marT="45772" marB="457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91456" marR="91456" marT="45772" marB="457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rgbClr val="A9A9A9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D/C/F/TAF</a:t>
                      </a:r>
                    </a:p>
                  </a:txBody>
                  <a:tcPr marL="91456" marR="91456" marT="45772" marB="457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rgbClr val="A9A9A9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Control</a:t>
                      </a:r>
                    </a:p>
                  </a:txBody>
                  <a:tcPr marL="91456" marR="91456" marT="45772" marB="457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0"/>
                  </a:ext>
                </a:extLst>
              </a:tr>
              <a:tr h="300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≥3% increase</a:t>
                      </a:r>
                    </a:p>
                  </a:txBody>
                  <a:tcPr marL="91456" marR="91456" marT="45772" marB="4577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rgbClr val="A9A9A9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9.8%</a:t>
                      </a:r>
                    </a:p>
                  </a:txBody>
                  <a:tcPr marL="91456" marR="91456" marT="45772" marB="4577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rgbClr val="A9A9A9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5.4%</a:t>
                      </a:r>
                    </a:p>
                  </a:txBody>
                  <a:tcPr marL="91456" marR="91456" marT="45772" marB="4577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91456" marR="91456" marT="45772" marB="4577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rgbClr val="A9A9A9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24.0%</a:t>
                      </a:r>
                    </a:p>
                  </a:txBody>
                  <a:tcPr marL="91456" marR="91456" marT="45772" marB="4577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800"/>
                        </a:spcBef>
                        <a:buClr>
                          <a:srgbClr val="A9A9A9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Pct val="90000"/>
                        <a:buFont typeface="Wingdings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9.3%</a:t>
                      </a:r>
                    </a:p>
                  </a:txBody>
                  <a:tcPr marL="91456" marR="91456" marT="45772" marB="4577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≥3% decrease</a:t>
                      </a:r>
                    </a:p>
                  </a:txBody>
                  <a:tcPr marL="91456" marR="91456" marT="45772" marB="4577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4.3%</a:t>
                      </a:r>
                    </a:p>
                  </a:txBody>
                  <a:tcPr marL="91456" marR="91456" marT="45772" marB="4577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7.5%</a:t>
                      </a:r>
                    </a:p>
                  </a:txBody>
                  <a:tcPr marL="91456" marR="91456" marT="45772" marB="4577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91456" marR="91456" marT="45772" marB="4577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6.8%</a:t>
                      </a:r>
                    </a:p>
                  </a:txBody>
                  <a:tcPr marL="91456" marR="91456" marT="45772" marB="4577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15.5%</a:t>
                      </a:r>
                    </a:p>
                  </a:txBody>
                  <a:tcPr marL="91456" marR="91456" marT="45772" marB="4577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2"/>
                  </a:ext>
                </a:extLst>
              </a:tr>
            </a:tbl>
          </a:graphicData>
        </a:graphic>
      </p:graphicFrame>
      <p:sp>
        <p:nvSpPr>
          <p:cNvPr id="20" name="Title 2"/>
          <p:cNvSpPr txBox="1">
            <a:spLocks/>
          </p:cNvSpPr>
          <p:nvPr/>
        </p:nvSpPr>
        <p:spPr bwMode="auto">
          <a:xfrm>
            <a:off x="464766" y="18904"/>
            <a:ext cx="8242859" cy="99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chemeClr val="accent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/>
              <a:t>Changes in BMD Through Week 24</a:t>
            </a:r>
          </a:p>
        </p:txBody>
      </p:sp>
      <p:graphicFrame>
        <p:nvGraphicFramePr>
          <p:cNvPr id="1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776005"/>
              </p:ext>
            </p:extLst>
          </p:nvPr>
        </p:nvGraphicFramePr>
        <p:xfrm>
          <a:off x="834843" y="2002114"/>
          <a:ext cx="3574864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 Placeholder 7"/>
          <p:cNvSpPr>
            <a:spLocks/>
          </p:cNvSpPr>
          <p:nvPr/>
        </p:nvSpPr>
        <p:spPr bwMode="auto">
          <a:xfrm>
            <a:off x="1664960" y="1074535"/>
            <a:ext cx="2487168" cy="28661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A9A9A9"/>
              </a:buClr>
              <a:buSzPct val="90000"/>
              <a:buFont typeface="Wingdings" pitchFamily="2" charset="2"/>
              <a:buNone/>
            </a:pPr>
            <a:r>
              <a:rPr lang="en-US" altLang="en-US" sz="1400" b="1" dirty="0">
                <a:latin typeface="+mn-lt"/>
              </a:rPr>
              <a:t>Hip</a:t>
            </a:r>
            <a:endParaRPr lang="en-US" altLang="en-US" sz="1400" b="1" baseline="-25000" dirty="0">
              <a:latin typeface="+mn-lt"/>
            </a:endParaRPr>
          </a:p>
        </p:txBody>
      </p:sp>
      <p:sp>
        <p:nvSpPr>
          <p:cNvPr id="19" name="Text Placeholder 9"/>
          <p:cNvSpPr>
            <a:spLocks/>
          </p:cNvSpPr>
          <p:nvPr/>
        </p:nvSpPr>
        <p:spPr bwMode="auto">
          <a:xfrm>
            <a:off x="5863982" y="1074535"/>
            <a:ext cx="2487168" cy="28661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A9A9A9"/>
              </a:buClr>
              <a:buSzPct val="90000"/>
              <a:buFont typeface="Wingdings" pitchFamily="2" charset="2"/>
              <a:buNone/>
            </a:pPr>
            <a:r>
              <a:rPr lang="en-US" altLang="en-US" sz="1400" b="1" dirty="0">
                <a:latin typeface="+mn-lt"/>
              </a:rPr>
              <a:t>Spine</a:t>
            </a:r>
          </a:p>
        </p:txBody>
      </p:sp>
      <p:sp>
        <p:nvSpPr>
          <p:cNvPr id="23" name="Rectangle 52"/>
          <p:cNvSpPr>
            <a:spLocks noChangeArrowheads="1"/>
          </p:cNvSpPr>
          <p:nvPr/>
        </p:nvSpPr>
        <p:spPr bwMode="auto">
          <a:xfrm>
            <a:off x="1881065" y="1607990"/>
            <a:ext cx="1116000" cy="21520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  <a:buSzTx/>
              <a:buNone/>
            </a:pPr>
            <a:r>
              <a:rPr lang="en-US" sz="1400" dirty="0">
                <a:latin typeface="+mn-lt"/>
                <a:ea typeface="MS PGothic" pitchFamily="34" charset="-128"/>
              </a:rPr>
              <a:t>D/C/F/TAF</a:t>
            </a:r>
            <a:br>
              <a:rPr lang="en-US" sz="1400" dirty="0">
                <a:latin typeface="+mn-lt"/>
                <a:ea typeface="MS PGothic" pitchFamily="34" charset="-128"/>
              </a:rPr>
            </a:br>
            <a:r>
              <a:rPr lang="en-US" sz="1400" dirty="0">
                <a:latin typeface="+mn-lt"/>
                <a:ea typeface="MS PGothic" pitchFamily="34" charset="-128"/>
              </a:rPr>
              <a:t>(N=209)</a:t>
            </a:r>
          </a:p>
        </p:txBody>
      </p:sp>
      <p:sp>
        <p:nvSpPr>
          <p:cNvPr id="28" name="Rectangle 52"/>
          <p:cNvSpPr>
            <a:spLocks noChangeArrowheads="1"/>
          </p:cNvSpPr>
          <p:nvPr/>
        </p:nvSpPr>
        <p:spPr bwMode="auto">
          <a:xfrm>
            <a:off x="2914806" y="1607990"/>
            <a:ext cx="1116000" cy="21520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  <a:buSzTx/>
              <a:buNone/>
            </a:pPr>
            <a:r>
              <a:rPr lang="en-US" sz="1400" dirty="0">
                <a:latin typeface="+mn-lt"/>
                <a:ea typeface="MS PGothic" pitchFamily="34" charset="-128"/>
              </a:rPr>
              <a:t>Control</a:t>
            </a:r>
            <a:br>
              <a:rPr lang="en-US" sz="1400" dirty="0">
                <a:latin typeface="+mn-lt"/>
                <a:ea typeface="MS PGothic" pitchFamily="34" charset="-128"/>
              </a:rPr>
            </a:br>
            <a:r>
              <a:rPr lang="en-US" sz="1400" dirty="0">
                <a:latin typeface="+mn-lt"/>
                <a:ea typeface="MS PGothic" pitchFamily="34" charset="-128"/>
              </a:rPr>
              <a:t>(N=108)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97154" y="3444401"/>
            <a:ext cx="1044000" cy="405389"/>
            <a:chOff x="2397154" y="3444401"/>
            <a:chExt cx="1044000" cy="405389"/>
          </a:xfrm>
        </p:grpSpPr>
        <p:sp>
          <p:nvSpPr>
            <p:cNvPr id="32" name="TextBox 6"/>
            <p:cNvSpPr txBox="1">
              <a:spLocks noChangeArrowheads="1"/>
            </p:cNvSpPr>
            <p:nvPr/>
          </p:nvSpPr>
          <p:spPr bwMode="auto">
            <a:xfrm>
              <a:off x="2397154" y="3552927"/>
              <a:ext cx="1044000" cy="296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 p&lt;</a:t>
              </a:r>
              <a:r>
                <a:rPr lang="en-US" altLang="en-US" sz="1200" kern="0" noProof="0" dirty="0">
                  <a:latin typeface="+mn-lt"/>
                </a:rPr>
                <a:t>0.001</a:t>
              </a:r>
              <a:r>
                <a:rPr lang="en-US" altLang="en-US" sz="1200" kern="0" baseline="30000" dirty="0">
                  <a:latin typeface="+mn-lt"/>
                </a:rPr>
                <a:t>*</a:t>
              </a:r>
              <a:endParaRPr kumimoji="0" lang="en-US" altLang="en-US" sz="1200" b="0" i="0" u="non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33" name="Right Bracket 107"/>
            <p:cNvSpPr>
              <a:spLocks/>
            </p:cNvSpPr>
            <p:nvPr/>
          </p:nvSpPr>
          <p:spPr bwMode="auto">
            <a:xfrm rot="16200000" flipH="1">
              <a:off x="2873434" y="3032921"/>
              <a:ext cx="91440" cy="914400"/>
            </a:xfrm>
            <a:prstGeom prst="rightBracket">
              <a:avLst>
                <a:gd name="adj" fmla="val 0"/>
              </a:avLst>
            </a:prstGeom>
            <a:noFill/>
            <a:ln w="9525" algn="ctr">
              <a:solidFill>
                <a:srgbClr val="26262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 rot="16200000">
            <a:off x="-585678" y="2742232"/>
            <a:ext cx="2513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3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rgbClr val="505050"/>
                </a:solidFill>
                <a:cs typeface="Arial" panose="020B0604020202020204" pitchFamily="34" charset="0"/>
              </a:rPr>
              <a:t>Mean (SE) % change from </a:t>
            </a:r>
            <a:br>
              <a:rPr lang="en-US" sz="1200" dirty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505050"/>
                </a:solidFill>
                <a:cs typeface="Arial" panose="020B0604020202020204" pitchFamily="34" charset="0"/>
              </a:rPr>
              <a:t>baseline in BMD</a:t>
            </a:r>
          </a:p>
        </p:txBody>
      </p:sp>
      <p:sp>
        <p:nvSpPr>
          <p:cNvPr id="36" name="Rectangle 35"/>
          <p:cNvSpPr/>
          <p:nvPr/>
        </p:nvSpPr>
        <p:spPr>
          <a:xfrm rot="16200000">
            <a:off x="3731636" y="2742232"/>
            <a:ext cx="2301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3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rgbClr val="505050"/>
                </a:solidFill>
                <a:cs typeface="Arial" panose="020B0604020202020204" pitchFamily="34" charset="0"/>
              </a:rPr>
              <a:t>Mean (SE) % change from </a:t>
            </a:r>
            <a:br>
              <a:rPr lang="en-US" sz="1200" dirty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505050"/>
                </a:solidFill>
                <a:cs typeface="Arial" panose="020B0604020202020204" pitchFamily="34" charset="0"/>
              </a:rPr>
              <a:t>baseline in BMD</a:t>
            </a:r>
          </a:p>
        </p:txBody>
      </p:sp>
      <p:sp>
        <p:nvSpPr>
          <p:cNvPr id="37" name="Rectangle 52"/>
          <p:cNvSpPr>
            <a:spLocks noChangeArrowheads="1"/>
          </p:cNvSpPr>
          <p:nvPr/>
        </p:nvSpPr>
        <p:spPr bwMode="auto">
          <a:xfrm>
            <a:off x="6077584" y="1607990"/>
            <a:ext cx="1116000" cy="21520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  <a:buSzTx/>
              <a:buNone/>
            </a:pPr>
            <a:r>
              <a:rPr lang="en-US" sz="1400" dirty="0">
                <a:latin typeface="+mn-lt"/>
                <a:ea typeface="MS PGothic" pitchFamily="34" charset="-128"/>
              </a:rPr>
              <a:t>D/C/F/TAF</a:t>
            </a:r>
            <a:br>
              <a:rPr lang="en-US" sz="1400" dirty="0">
                <a:latin typeface="+mn-lt"/>
                <a:ea typeface="MS PGothic" pitchFamily="34" charset="-128"/>
              </a:rPr>
            </a:br>
            <a:r>
              <a:rPr lang="en-US" sz="1400" dirty="0">
                <a:latin typeface="+mn-lt"/>
                <a:ea typeface="MS PGothic" pitchFamily="34" charset="-128"/>
              </a:rPr>
              <a:t>(N=209)</a:t>
            </a:r>
          </a:p>
        </p:txBody>
      </p:sp>
      <p:sp>
        <p:nvSpPr>
          <p:cNvPr id="38" name="Rectangle 52"/>
          <p:cNvSpPr>
            <a:spLocks noChangeArrowheads="1"/>
          </p:cNvSpPr>
          <p:nvPr/>
        </p:nvSpPr>
        <p:spPr bwMode="auto">
          <a:xfrm>
            <a:off x="7101800" y="1607990"/>
            <a:ext cx="1116000" cy="21520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  <a:buSzTx/>
              <a:buNone/>
            </a:pPr>
            <a:r>
              <a:rPr lang="en-US" sz="1400" dirty="0">
                <a:latin typeface="+mn-lt"/>
                <a:ea typeface="MS PGothic" pitchFamily="34" charset="-128"/>
              </a:rPr>
              <a:t>Control</a:t>
            </a:r>
            <a:br>
              <a:rPr lang="en-US" sz="1400" dirty="0">
                <a:latin typeface="+mn-lt"/>
                <a:ea typeface="MS PGothic" pitchFamily="34" charset="-128"/>
              </a:rPr>
            </a:br>
            <a:r>
              <a:rPr lang="en-US" sz="1400" dirty="0">
                <a:latin typeface="+mn-lt"/>
                <a:ea typeface="MS PGothic" pitchFamily="34" charset="-128"/>
              </a:rPr>
              <a:t>(N=108)</a:t>
            </a:r>
          </a:p>
        </p:txBody>
      </p:sp>
      <p:graphicFrame>
        <p:nvGraphicFramePr>
          <p:cNvPr id="3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8255802"/>
              </p:ext>
            </p:extLst>
          </p:nvPr>
        </p:nvGraphicFramePr>
        <p:xfrm>
          <a:off x="5030965" y="2002114"/>
          <a:ext cx="3574864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2" name="Text Box 186"/>
          <p:cNvSpPr txBox="1">
            <a:spLocks noChangeArrowheads="1"/>
          </p:cNvSpPr>
          <p:nvPr/>
        </p:nvSpPr>
        <p:spPr bwMode="auto">
          <a:xfrm>
            <a:off x="15871" y="5806453"/>
            <a:ext cx="71777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*Assessed by van </a:t>
            </a:r>
            <a:r>
              <a:rPr lang="en-US" sz="1200" dirty="0" err="1"/>
              <a:t>Elteren</a:t>
            </a:r>
            <a:r>
              <a:rPr lang="en-US" sz="1200" dirty="0"/>
              <a:t> test, controlling for </a:t>
            </a:r>
            <a:r>
              <a:rPr lang="en-US" sz="1200" dirty="0" err="1"/>
              <a:t>bPI</a:t>
            </a:r>
            <a:r>
              <a:rPr lang="en-US" sz="1200" dirty="0"/>
              <a:t> at screening; BMD, bone mineral density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480120" y="3514913"/>
            <a:ext cx="1044000" cy="405389"/>
            <a:chOff x="2397154" y="3444401"/>
            <a:chExt cx="1044000" cy="405389"/>
          </a:xfrm>
        </p:grpSpPr>
        <p:sp>
          <p:nvSpPr>
            <p:cNvPr id="22" name="TextBox 6"/>
            <p:cNvSpPr txBox="1">
              <a:spLocks noChangeArrowheads="1"/>
            </p:cNvSpPr>
            <p:nvPr/>
          </p:nvSpPr>
          <p:spPr bwMode="auto">
            <a:xfrm>
              <a:off x="2397154" y="3552927"/>
              <a:ext cx="1044000" cy="296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</a:rPr>
                <a:t> p&lt;</a:t>
              </a:r>
              <a:r>
                <a:rPr lang="en-US" altLang="en-US" sz="1200" kern="0" noProof="0" dirty="0">
                  <a:latin typeface="+mn-lt"/>
                </a:rPr>
                <a:t>0.001</a:t>
              </a:r>
              <a:r>
                <a:rPr lang="en-US" altLang="en-US" sz="1200" kern="0" baseline="30000" dirty="0">
                  <a:latin typeface="+mn-lt"/>
                </a:rPr>
                <a:t>*</a:t>
              </a:r>
              <a:endParaRPr kumimoji="0" lang="en-US" altLang="en-US" sz="1200" b="0" i="0" u="non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4" name="Right Bracket 107"/>
            <p:cNvSpPr>
              <a:spLocks/>
            </p:cNvSpPr>
            <p:nvPr/>
          </p:nvSpPr>
          <p:spPr bwMode="auto">
            <a:xfrm rot="16200000" flipH="1">
              <a:off x="2873434" y="3032921"/>
              <a:ext cx="91440" cy="914400"/>
            </a:xfrm>
            <a:prstGeom prst="rightBracket">
              <a:avLst>
                <a:gd name="adj" fmla="val 0"/>
              </a:avLst>
            </a:prstGeom>
            <a:noFill/>
            <a:ln w="9525" algn="ctr">
              <a:solidFill>
                <a:srgbClr val="26262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98A834-8319-493B-B881-B021415D2D08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2708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" y="1010267"/>
            <a:ext cx="8640000" cy="5132732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Through Week 24, switching from </a:t>
            </a:r>
            <a:r>
              <a:rPr lang="en-US" sz="1800" dirty="0" err="1"/>
              <a:t>bPI</a:t>
            </a:r>
            <a:r>
              <a:rPr lang="en-US" sz="1800" dirty="0"/>
              <a:t> + FTC/TDF to D/C/F/TAF resulted in: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dirty="0"/>
              <a:t>Low virologic rebound rate cumulative through 24 weeks (1.8%)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dirty="0"/>
              <a:t>High </a:t>
            </a:r>
            <a:r>
              <a:rPr lang="en-US" dirty="0" err="1"/>
              <a:t>virologic</a:t>
            </a:r>
            <a:r>
              <a:rPr lang="en-US" dirty="0"/>
              <a:t> suppression rate (96.3%) 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dirty="0"/>
              <a:t>No discontinuations for VF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dirty="0"/>
              <a:t>No resistance to any study drug</a:t>
            </a:r>
            <a:endParaRPr lang="en-US" sz="1800" dirty="0"/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dirty="0"/>
              <a:t>Few serious AEs and discontinuations due to AEs</a:t>
            </a:r>
          </a:p>
          <a:p>
            <a:pPr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D/C/F/TAF bone, renal and lipid safety vs control were consistent with known profiles of TAF and </a:t>
            </a:r>
            <a:r>
              <a:rPr lang="en-US" sz="1800" dirty="0" err="1"/>
              <a:t>cobicistat</a:t>
            </a:r>
            <a:r>
              <a:rPr lang="en-US" sz="1800" dirty="0"/>
              <a:t>  </a:t>
            </a:r>
          </a:p>
          <a:p>
            <a:pPr marL="0" indent="0" algn="ctr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1800" b="1" dirty="0"/>
              <a:t>D/C/F/TAF combines the safety advantages                                     of TAF and DRV, with the known efficacy and                                    high genetic barrier to resistance of DRV, in an STR</a:t>
            </a:r>
            <a:endParaRPr lang="en-US" sz="1400" b="1" dirty="0"/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287789" y="18904"/>
            <a:ext cx="8242859" cy="99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chemeClr val="accent1"/>
                </a:solidFill>
                <a:latin typeface="Verdana"/>
                <a:ea typeface="+mj-ea"/>
                <a:cs typeface="Verdana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400" dirty="0"/>
              <a:t>EMERALD Week 24 Analysis:</a:t>
            </a:r>
            <a:r>
              <a:rPr lang="en-US" sz="2800" dirty="0"/>
              <a:t> </a:t>
            </a:r>
            <a:r>
              <a:rPr lang="en-US" sz="2400" dirty="0"/>
              <a:t>Conclusions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7423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464766" y="1041023"/>
            <a:ext cx="8255187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dirty="0"/>
              <a:t>We thank the patients and their families for their participation and support during the study, the EMERALD study team, site staff and the principal investigators: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dirty="0"/>
              <a:t>Belgium: S De Wit, E Florence, M </a:t>
            </a:r>
            <a:r>
              <a:rPr lang="en-GB" sz="1400" dirty="0" err="1"/>
              <a:t>Moutschen</a:t>
            </a:r>
            <a:r>
              <a:rPr lang="en-GB" sz="1400" dirty="0"/>
              <a:t>, E Van </a:t>
            </a:r>
            <a:r>
              <a:rPr lang="en-GB" sz="1400" dirty="0" err="1"/>
              <a:t>Wijngaerden</a:t>
            </a:r>
            <a:r>
              <a:rPr lang="en-GB" sz="1400" dirty="0"/>
              <a:t>, L </a:t>
            </a:r>
            <a:r>
              <a:rPr lang="en-GB" sz="1400" dirty="0" err="1"/>
              <a:t>Vandekerckhove</a:t>
            </a:r>
            <a:r>
              <a:rPr lang="en-GB" sz="1400" dirty="0"/>
              <a:t>, B </a:t>
            </a:r>
            <a:r>
              <a:rPr lang="en-GB" sz="1400" dirty="0" err="1"/>
              <a:t>Vandercam</a:t>
            </a:r>
            <a:r>
              <a:rPr lang="en-GB" sz="1400" dirty="0"/>
              <a:t>; Canada: J </a:t>
            </a:r>
            <a:r>
              <a:rPr lang="en-GB" sz="1400" dirty="0" err="1"/>
              <a:t>Brunetta</a:t>
            </a:r>
            <a:r>
              <a:rPr lang="en-GB" sz="1400" dirty="0"/>
              <a:t>, B Conway, M Klein, D Murphy, A </a:t>
            </a:r>
            <a:r>
              <a:rPr lang="en-GB" sz="1400" dirty="0" err="1"/>
              <a:t>Rachlis</a:t>
            </a:r>
            <a:r>
              <a:rPr lang="en-GB" sz="1400" dirty="0"/>
              <a:t>, S </a:t>
            </a:r>
            <a:r>
              <a:rPr lang="en-GB" sz="1400" dirty="0" err="1"/>
              <a:t>Shafran</a:t>
            </a:r>
            <a:r>
              <a:rPr lang="en-GB" sz="1400" dirty="0"/>
              <a:t>, S Walmsley; France: F </a:t>
            </a:r>
            <a:r>
              <a:rPr lang="en-GB" sz="1400" dirty="0" err="1"/>
              <a:t>Ajana</a:t>
            </a:r>
            <a:r>
              <a:rPr lang="en-GB" sz="1400" dirty="0"/>
              <a:t>, L </a:t>
            </a:r>
            <a:r>
              <a:rPr lang="en-GB" sz="1400" dirty="0" err="1"/>
              <a:t>Cotte</a:t>
            </a:r>
            <a:r>
              <a:rPr lang="en-GB" sz="1400" dirty="0"/>
              <a:t>, P-M Girard, C </a:t>
            </a:r>
            <a:r>
              <a:rPr lang="en-GB" sz="1400" dirty="0" err="1"/>
              <a:t>Katlama</a:t>
            </a:r>
            <a:r>
              <a:rPr lang="en-GB" sz="1400" dirty="0"/>
              <a:t>, J-M Molina, I </a:t>
            </a:r>
            <a:r>
              <a:rPr lang="en-GB" sz="1400" dirty="0" err="1"/>
              <a:t>Poizot</a:t>
            </a:r>
            <a:r>
              <a:rPr lang="en-GB" sz="1400" dirty="0"/>
              <a:t>-Martin, F Raffi, D Rey, J </a:t>
            </a:r>
            <a:r>
              <a:rPr lang="en-GB" sz="1400" dirty="0" err="1"/>
              <a:t>Reynes</a:t>
            </a:r>
            <a:r>
              <a:rPr lang="en-GB" sz="1400" dirty="0"/>
              <a:t>, E </a:t>
            </a:r>
            <a:r>
              <a:rPr lang="en-GB" sz="1400" dirty="0" err="1"/>
              <a:t>Teicher</a:t>
            </a:r>
            <a:r>
              <a:rPr lang="en-GB" sz="1400" dirty="0"/>
              <a:t>, Y </a:t>
            </a:r>
            <a:r>
              <a:rPr lang="en-GB" sz="1400" dirty="0" err="1"/>
              <a:t>Yazdanpanah</a:t>
            </a:r>
            <a:r>
              <a:rPr lang="en-GB" sz="1400" dirty="0"/>
              <a:t>; Poland: J </a:t>
            </a:r>
            <a:r>
              <a:rPr lang="en-GB" sz="1400" dirty="0" err="1"/>
              <a:t>Gasiorowski</a:t>
            </a:r>
            <a:r>
              <a:rPr lang="en-GB" sz="1400" dirty="0"/>
              <a:t>, W </a:t>
            </a:r>
            <a:r>
              <a:rPr lang="en-GB" sz="1400" dirty="0" err="1"/>
              <a:t>Halota</a:t>
            </a:r>
            <a:r>
              <a:rPr lang="en-GB" sz="1400" dirty="0"/>
              <a:t>, A </a:t>
            </a:r>
            <a:r>
              <a:rPr lang="en-GB" sz="1400" dirty="0" err="1"/>
              <a:t>Horban</a:t>
            </a:r>
            <a:r>
              <a:rPr lang="en-GB" sz="1400" dirty="0"/>
              <a:t>, A </a:t>
            </a:r>
            <a:r>
              <a:rPr lang="en-GB" sz="1400" dirty="0" err="1"/>
              <a:t>Piekarska</a:t>
            </a:r>
            <a:r>
              <a:rPr lang="en-GB" sz="1400" dirty="0"/>
              <a:t>, A </a:t>
            </a:r>
            <a:r>
              <a:rPr lang="en-GB" sz="1400" dirty="0" err="1"/>
              <a:t>Witor</a:t>
            </a:r>
            <a:r>
              <a:rPr lang="en-GB" sz="1400" dirty="0"/>
              <a:t>; Spain: JR Arribas, J </a:t>
            </a:r>
            <a:r>
              <a:rPr lang="en-GB" sz="1400" dirty="0" err="1"/>
              <a:t>Berenguer</a:t>
            </a:r>
            <a:r>
              <a:rPr lang="en-GB" sz="1400" dirty="0"/>
              <a:t>, J </a:t>
            </a:r>
            <a:r>
              <a:rPr lang="en-GB" sz="1400" dirty="0" err="1"/>
              <a:t>Casado</a:t>
            </a:r>
            <a:r>
              <a:rPr lang="en-GB" sz="1400" dirty="0"/>
              <a:t>, JM </a:t>
            </a:r>
            <a:r>
              <a:rPr lang="en-GB" sz="1400" dirty="0" err="1"/>
              <a:t>Gatell</a:t>
            </a:r>
            <a:r>
              <a:rPr lang="en-GB" sz="1400" dirty="0"/>
              <a:t>, F Gutierrez, MJ Galindo, MDM Gutierrez, JA </a:t>
            </a:r>
            <a:r>
              <a:rPr lang="en-GB" sz="1400" dirty="0" err="1"/>
              <a:t>Iribarren</a:t>
            </a:r>
            <a:r>
              <a:rPr lang="en-GB" sz="1400" dirty="0"/>
              <a:t>, H </a:t>
            </a:r>
            <a:r>
              <a:rPr lang="en-GB" sz="1400" dirty="0" err="1"/>
              <a:t>Knobel</a:t>
            </a:r>
            <a:r>
              <a:rPr lang="en-GB" sz="1400" dirty="0"/>
              <a:t>, E Negredo, JA Pineda, D </a:t>
            </a:r>
            <a:r>
              <a:rPr lang="en-GB" sz="1400" dirty="0" err="1"/>
              <a:t>Podzamczer</a:t>
            </a:r>
            <a:r>
              <a:rPr lang="en-GB" sz="1400" dirty="0"/>
              <a:t>, J </a:t>
            </a:r>
            <a:r>
              <a:rPr lang="en-GB" sz="1400" dirty="0" err="1"/>
              <a:t>Portilla</a:t>
            </a:r>
            <a:r>
              <a:rPr lang="en-GB" sz="1400" dirty="0"/>
              <a:t> </a:t>
            </a:r>
            <a:r>
              <a:rPr lang="en-GB" sz="1400" dirty="0" err="1"/>
              <a:t>Sogorb</a:t>
            </a:r>
            <a:r>
              <a:rPr lang="en-GB" sz="1400" dirty="0"/>
              <a:t>, F Pulido, C </a:t>
            </a:r>
            <a:r>
              <a:rPr lang="en-GB" sz="1400" dirty="0" err="1"/>
              <a:t>Ricart</a:t>
            </a:r>
            <a:r>
              <a:rPr lang="en-GB" sz="1400" dirty="0"/>
              <a:t>, A </a:t>
            </a:r>
            <a:r>
              <a:rPr lang="en-GB" sz="1400" dirty="0" err="1"/>
              <a:t>Rivero</a:t>
            </a:r>
            <a:r>
              <a:rPr lang="en-GB" sz="1400" dirty="0"/>
              <a:t>, I Santos Gil; Sweden: A </a:t>
            </a:r>
            <a:r>
              <a:rPr lang="en-GB" sz="1400" dirty="0" err="1"/>
              <a:t>Blaxhult</a:t>
            </a:r>
            <a:r>
              <a:rPr lang="en-GB" sz="1400" dirty="0"/>
              <a:t>, L </a:t>
            </a:r>
            <a:r>
              <a:rPr lang="en-GB" sz="1400" dirty="0" err="1"/>
              <a:t>Flamholc</a:t>
            </a:r>
            <a:r>
              <a:rPr lang="en-GB" sz="1400" dirty="0"/>
              <a:t>, M </a:t>
            </a:r>
            <a:r>
              <a:rPr lang="en-GB" sz="1400" dirty="0" err="1"/>
              <a:t>Gisslèn</a:t>
            </a:r>
            <a:r>
              <a:rPr lang="en-GB" sz="1400" dirty="0"/>
              <a:t>, A </a:t>
            </a:r>
            <a:r>
              <a:rPr lang="en-GB" sz="1400" dirty="0" err="1"/>
              <a:t>Thalme</a:t>
            </a:r>
            <a:r>
              <a:rPr lang="en-GB" sz="1400" dirty="0"/>
              <a:t>; Switzerland: J Fehr, A Rauch, M </a:t>
            </a:r>
            <a:r>
              <a:rPr lang="en-GB" sz="1400" dirty="0" err="1"/>
              <a:t>Stoeckle</a:t>
            </a:r>
            <a:r>
              <a:rPr lang="en-GB" sz="1400" dirty="0"/>
              <a:t>; UK: A Clarke, BG </a:t>
            </a:r>
            <a:r>
              <a:rPr lang="en-GB" sz="1400" dirty="0" err="1"/>
              <a:t>Gazzard</a:t>
            </a:r>
            <a:r>
              <a:rPr lang="en-GB" sz="1400" dirty="0"/>
              <a:t>, MA Johnson, C </a:t>
            </a:r>
            <a:r>
              <a:rPr lang="en-GB" sz="1400" dirty="0" err="1"/>
              <a:t>Orkin</a:t>
            </a:r>
            <a:r>
              <a:rPr lang="en-GB" sz="1400" dirty="0"/>
              <a:t>, F Post, A </a:t>
            </a:r>
            <a:r>
              <a:rPr lang="en-GB" sz="1400" dirty="0" err="1"/>
              <a:t>Ustianowski</a:t>
            </a:r>
            <a:r>
              <a:rPr lang="en-GB" sz="1400" dirty="0"/>
              <a:t>, L Waters; US: J Bailey, P Benson, L Bhatti, I </a:t>
            </a:r>
            <a:r>
              <a:rPr lang="en-GB" sz="1400" dirty="0" err="1"/>
              <a:t>Brar</a:t>
            </a:r>
            <a:r>
              <a:rPr lang="en-GB" sz="1400" dirty="0"/>
              <a:t>, UF </a:t>
            </a:r>
            <a:r>
              <a:rPr lang="en-GB" sz="1400" dirty="0" err="1"/>
              <a:t>Bredeek</a:t>
            </a:r>
            <a:r>
              <a:rPr lang="en-GB" sz="1400" dirty="0"/>
              <a:t>, C Brinson, G </a:t>
            </a:r>
            <a:r>
              <a:rPr lang="en-GB" sz="1400" dirty="0" err="1"/>
              <a:t>Crofoot</a:t>
            </a:r>
            <a:r>
              <a:rPr lang="en-GB" sz="1400" dirty="0"/>
              <a:t>, D Cunningham, E </a:t>
            </a:r>
            <a:r>
              <a:rPr lang="en-GB" sz="1400" dirty="0" err="1"/>
              <a:t>DeJesus</a:t>
            </a:r>
            <a:r>
              <a:rPr lang="en-GB" sz="1400" dirty="0"/>
              <a:t>, C Dietz, R </a:t>
            </a:r>
            <a:r>
              <a:rPr lang="en-GB" sz="1400" dirty="0" err="1"/>
              <a:t>Dretler</a:t>
            </a:r>
            <a:r>
              <a:rPr lang="en-GB" sz="1400" dirty="0"/>
              <a:t>, J Eron, F </a:t>
            </a:r>
            <a:r>
              <a:rPr lang="en-GB" sz="1400" dirty="0" err="1"/>
              <a:t>Felizarta</a:t>
            </a:r>
            <a:r>
              <a:rPr lang="en-GB" sz="1400" dirty="0"/>
              <a:t>, C </a:t>
            </a:r>
            <a:r>
              <a:rPr lang="en-GB" sz="1400" dirty="0" err="1"/>
              <a:t>Fichtenbaum</a:t>
            </a:r>
            <a:r>
              <a:rPr lang="en-GB" sz="1400" dirty="0"/>
              <a:t>, J Gallant, J </a:t>
            </a:r>
            <a:r>
              <a:rPr lang="en-GB" sz="1400" dirty="0" err="1"/>
              <a:t>Gathe</a:t>
            </a:r>
            <a:r>
              <a:rPr lang="en-GB" sz="1400" dirty="0"/>
              <a:t>, D </a:t>
            </a:r>
            <a:r>
              <a:rPr lang="en-GB" sz="1400" dirty="0" err="1"/>
              <a:t>Hagins</a:t>
            </a:r>
            <a:r>
              <a:rPr lang="en-GB" sz="1400" dirty="0"/>
              <a:t>, S Henn, WK Henry, G </a:t>
            </a:r>
            <a:r>
              <a:rPr lang="en-GB" sz="1400" dirty="0" err="1"/>
              <a:t>Huhn</a:t>
            </a:r>
            <a:r>
              <a:rPr lang="en-GB" sz="1400" dirty="0"/>
              <a:t>, M Jain, C </a:t>
            </a:r>
            <a:r>
              <a:rPr lang="en-GB" sz="1400" dirty="0" err="1"/>
              <a:t>Lucasti</a:t>
            </a:r>
            <a:r>
              <a:rPr lang="en-GB" sz="1400" dirty="0"/>
              <a:t>, C </a:t>
            </a:r>
            <a:r>
              <a:rPr lang="en-GB" sz="1400" dirty="0" err="1"/>
              <a:t>Martorell</a:t>
            </a:r>
            <a:r>
              <a:rPr lang="en-GB" sz="1400" dirty="0"/>
              <a:t>, C McDonald, A Mills, J Morales-Ramirez, K </a:t>
            </a:r>
            <a:r>
              <a:rPr lang="en-GB" sz="1400" dirty="0" err="1"/>
              <a:t>Mounzer</a:t>
            </a:r>
            <a:r>
              <a:rPr lang="en-GB" sz="1400" dirty="0"/>
              <a:t>, R Nahass, H Olivet, O </a:t>
            </a:r>
            <a:r>
              <a:rPr lang="en-GB" sz="1400" dirty="0" err="1"/>
              <a:t>Osiyemi</a:t>
            </a:r>
            <a:r>
              <a:rPr lang="en-GB" sz="1400" dirty="0"/>
              <a:t>, D </a:t>
            </a:r>
            <a:r>
              <a:rPr lang="en-GB" sz="1400" dirty="0" err="1"/>
              <a:t>Prelutsky</a:t>
            </a:r>
            <a:r>
              <a:rPr lang="en-GB" sz="1400" dirty="0"/>
              <a:t>, M </a:t>
            </a:r>
            <a:r>
              <a:rPr lang="en-GB" sz="1400" dirty="0" err="1"/>
              <a:t>Ramgopal</a:t>
            </a:r>
            <a:r>
              <a:rPr lang="en-GB" sz="1400" dirty="0"/>
              <a:t>, B </a:t>
            </a:r>
            <a:r>
              <a:rPr lang="en-GB" sz="1400" dirty="0" err="1"/>
              <a:t>Rashbaum</a:t>
            </a:r>
            <a:r>
              <a:rPr lang="en-GB" sz="1400" dirty="0"/>
              <a:t>, G Richmond, P </a:t>
            </a:r>
            <a:r>
              <a:rPr lang="en-GB" sz="1400" dirty="0" err="1"/>
              <a:t>Ruane</a:t>
            </a:r>
            <a:r>
              <a:rPr lang="en-GB" sz="1400" dirty="0"/>
              <a:t>, A </a:t>
            </a:r>
            <a:r>
              <a:rPr lang="en-GB" sz="1400" dirty="0" err="1"/>
              <a:t>Scarsella</a:t>
            </a:r>
            <a:r>
              <a:rPr lang="en-GB" sz="1400" dirty="0"/>
              <a:t>, A Scribner, P </a:t>
            </a:r>
            <a:r>
              <a:rPr lang="en-GB" sz="1400" dirty="0" err="1"/>
              <a:t>Shalit</a:t>
            </a:r>
            <a:r>
              <a:rPr lang="en-GB" sz="1400" dirty="0"/>
              <a:t>, D </a:t>
            </a:r>
            <a:r>
              <a:rPr lang="en-GB" sz="1400" dirty="0" err="1"/>
              <a:t>Shamblaw</a:t>
            </a:r>
            <a:r>
              <a:rPr lang="en-GB" sz="1400" dirty="0"/>
              <a:t>, J Slim, K </a:t>
            </a:r>
            <a:r>
              <a:rPr lang="en-GB" sz="1400" dirty="0" err="1"/>
              <a:t>Tashima</a:t>
            </a:r>
            <a:r>
              <a:rPr lang="en-GB" sz="1400" dirty="0"/>
              <a:t>, G </a:t>
            </a:r>
            <a:r>
              <a:rPr lang="en-GB" sz="1400" dirty="0" err="1"/>
              <a:t>Voskuhl</a:t>
            </a:r>
            <a:r>
              <a:rPr lang="en-GB" sz="1400" dirty="0"/>
              <a:t>, D Ward, A Wilkin, J de </a:t>
            </a:r>
            <a:r>
              <a:rPr lang="en-GB" sz="1400" dirty="0" err="1"/>
              <a:t>Vente</a:t>
            </a:r>
            <a:endParaRPr lang="en-GB" sz="1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200" dirty="0"/>
              <a:t>The authors would also like to thank Bryan Baugh, Maria Blanca </a:t>
            </a:r>
            <a:r>
              <a:rPr lang="en-GB" sz="1200" dirty="0" err="1"/>
              <a:t>Hadacek</a:t>
            </a:r>
            <a:r>
              <a:rPr lang="en-GB" sz="1200" dirty="0"/>
              <a:t>, </a:t>
            </a:r>
            <a:r>
              <a:rPr lang="en-GB" sz="1200" dirty="0" smtClean="0"/>
              <a:t>Kimberley Brown, Julia </a:t>
            </a:r>
            <a:r>
              <a:rPr lang="en-GB" sz="1200" dirty="0"/>
              <a:t>Sugumar and Eric </a:t>
            </a:r>
            <a:r>
              <a:rPr lang="en-GB" sz="1200" dirty="0" smtClean="0"/>
              <a:t>Y. Wong </a:t>
            </a:r>
            <a:r>
              <a:rPr lang="en-GB" sz="1200" dirty="0"/>
              <a:t>from Janssen for their important contributions to the presentation.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464766" y="18902"/>
            <a:ext cx="8242859" cy="99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chemeClr val="accent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/>
              <a:t>Acknowledgements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2348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464766" y="994409"/>
            <a:ext cx="8085387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/>
              <a:t>J-M Molina </a:t>
            </a:r>
            <a:r>
              <a:rPr lang="en-US" sz="1100" b="0" dirty="0"/>
              <a:t>has participated in advisory </a:t>
            </a:r>
            <a:r>
              <a:rPr lang="en-US" sz="1100" dirty="0"/>
              <a:t>boards for Merck, Gilead Sciences, Janssen, </a:t>
            </a:r>
            <a:r>
              <a:rPr lang="en-US" sz="1100" dirty="0" err="1"/>
              <a:t>ViiV</a:t>
            </a:r>
            <a:r>
              <a:rPr lang="en-US" sz="1100" dirty="0"/>
              <a:t>, Bristol-Myers Squibb (BMS) and </a:t>
            </a:r>
            <a:r>
              <a:rPr lang="en-US" sz="1100" dirty="0" err="1"/>
              <a:t>Teva</a:t>
            </a:r>
            <a:r>
              <a:rPr lang="en-US" sz="1100" dirty="0"/>
              <a:t> and a Speakers Bureau for Gilead. He has received research grants from Merck and Gilead Sciences.</a:t>
            </a:r>
            <a:endParaRPr lang="en-US" sz="1100" b="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/>
              <a:t>J Gallant </a:t>
            </a:r>
            <a:r>
              <a:rPr lang="en-US" sz="1100" b="0" dirty="0"/>
              <a:t>has received consulting fees or advisory board honoraria from BMS, Gilead Sciences, Merck, </a:t>
            </a:r>
            <a:r>
              <a:rPr lang="en-US" sz="1100" b="0" dirty="0" err="1"/>
              <a:t>ViiV</a:t>
            </a:r>
            <a:r>
              <a:rPr lang="en-US" sz="1100" dirty="0"/>
              <a:t> and </a:t>
            </a:r>
            <a:r>
              <a:rPr lang="en-US" sz="1100" dirty="0" err="1"/>
              <a:t>Theratechnolgies</a:t>
            </a:r>
            <a:r>
              <a:rPr lang="en-US" sz="1100" dirty="0"/>
              <a:t>, and research grants from AbbVie, BMS, Gilead Sciences, Janssen Therapeutics, Merck, </a:t>
            </a:r>
            <a:r>
              <a:rPr lang="en-US" sz="1100" dirty="0" err="1"/>
              <a:t>Sangamo</a:t>
            </a:r>
            <a:r>
              <a:rPr lang="en-US" sz="1100" dirty="0"/>
              <a:t> Biosciences and </a:t>
            </a:r>
            <a:r>
              <a:rPr lang="en-US" sz="1100" dirty="0" err="1"/>
              <a:t>ViiV</a:t>
            </a:r>
            <a:r>
              <a:rPr lang="en-US" sz="1100" dirty="0"/>
              <a:t>/GSK.</a:t>
            </a:r>
            <a:endParaRPr lang="en-US" sz="1100" b="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/>
              <a:t>C </a:t>
            </a:r>
            <a:r>
              <a:rPr lang="en-US" sz="1100" dirty="0" err="1"/>
              <a:t>Orkin</a:t>
            </a:r>
            <a:r>
              <a:rPr lang="en-US" sz="1100" dirty="0"/>
              <a:t> </a:t>
            </a:r>
            <a:r>
              <a:rPr lang="en-US" sz="1100" b="0" dirty="0"/>
              <a:t>has received speaker </a:t>
            </a:r>
            <a:r>
              <a:rPr lang="en-US" sz="1100" dirty="0"/>
              <a:t>honoraria or consulting fees for attending Speaker's Bureaus or advisory boards and research grants </a:t>
            </a:r>
            <a:r>
              <a:rPr lang="en-US" sz="1100" b="0" dirty="0"/>
              <a:t>from </a:t>
            </a:r>
            <a:r>
              <a:rPr lang="en-US" sz="1100" dirty="0"/>
              <a:t>Janssen, Merck, </a:t>
            </a:r>
            <a:r>
              <a:rPr lang="en-US" sz="1100" dirty="0" err="1"/>
              <a:t>ViiV</a:t>
            </a:r>
            <a:r>
              <a:rPr lang="en-US" sz="1100" dirty="0"/>
              <a:t> and Gilead Sciences</a:t>
            </a:r>
            <a:r>
              <a:rPr lang="en-US" sz="1100" b="0" dirty="0"/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/>
              <a:t>E Negredo </a:t>
            </a:r>
            <a:r>
              <a:rPr lang="en-US" sz="1100" b="0" dirty="0"/>
              <a:t>has received personal fees from </a:t>
            </a:r>
            <a:r>
              <a:rPr lang="en-US" sz="1100" b="0" dirty="0" err="1"/>
              <a:t>ViiV</a:t>
            </a:r>
            <a:r>
              <a:rPr lang="en-US" sz="1100" b="0" dirty="0"/>
              <a:t>, Merck, Janssen </a:t>
            </a:r>
            <a:r>
              <a:rPr lang="en-US" sz="1100" b="0" dirty="0" err="1"/>
              <a:t>Cilag</a:t>
            </a:r>
            <a:r>
              <a:rPr lang="en-US" sz="1100" b="0" dirty="0"/>
              <a:t>, BMS, Gilead Sciences and AbbVie.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/>
              <a:t>L Bhatti</a:t>
            </a:r>
            <a:r>
              <a:rPr lang="en-US" sz="1100" b="0" dirty="0"/>
              <a:t> has received payment for lectures (including Speakers Bureaus) from BMS, Janssen, Merck and </a:t>
            </a:r>
            <a:r>
              <a:rPr lang="en-US" sz="1100" b="0" dirty="0" err="1"/>
              <a:t>ViiV</a:t>
            </a:r>
            <a:r>
              <a:rPr lang="en-US" sz="1100" b="0" dirty="0"/>
              <a:t>, holds stock in Gilead Sciences and has served on advisory boards for BI, BMS, Genentech and Gilead Sciences.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/>
              <a:t>J </a:t>
            </a:r>
            <a:r>
              <a:rPr lang="en-US" sz="1100" dirty="0" err="1"/>
              <a:t>Gathe</a:t>
            </a:r>
            <a:r>
              <a:rPr lang="en-US" sz="1100" dirty="0"/>
              <a:t> </a:t>
            </a:r>
            <a:r>
              <a:rPr lang="en-US" sz="1100" b="0" dirty="0"/>
              <a:t>has been a consultant or speaker in conferences supported by AbbVie, BMS, GSK, </a:t>
            </a:r>
            <a:r>
              <a:rPr lang="en-US" sz="1100" b="0" dirty="0" err="1"/>
              <a:t>ViiV</a:t>
            </a:r>
            <a:r>
              <a:rPr lang="en-US" sz="1100" b="0" dirty="0"/>
              <a:t>, Janssen, Merck, and Gilead Sciences; is affiliated with an institution that received research grants from AbbVie, BMS, GSK, </a:t>
            </a:r>
            <a:r>
              <a:rPr lang="en-US" sz="1100" b="0" dirty="0" err="1"/>
              <a:t>ViiV</a:t>
            </a:r>
            <a:r>
              <a:rPr lang="en-US" sz="1100" b="0" dirty="0"/>
              <a:t>, BI, Pfizer, Janssen, Merck, Gilead Sciences, and Janssen Therapeutics; has served an investigator for Abbott Laboratories, </a:t>
            </a:r>
            <a:r>
              <a:rPr lang="en-US" sz="1100" b="0" dirty="0" err="1"/>
              <a:t>Avexa</a:t>
            </a:r>
            <a:r>
              <a:rPr lang="en-US" sz="1100" b="0" dirty="0"/>
              <a:t>, BI, Gilead Sciences, GSK, Merck, Pfizer, Roche Laboratories, </a:t>
            </a:r>
            <a:r>
              <a:rPr lang="en-US" sz="1100" b="0" dirty="0" err="1"/>
              <a:t>Parexel</a:t>
            </a:r>
            <a:r>
              <a:rPr lang="en-US" sz="1100" b="0" dirty="0"/>
              <a:t>, </a:t>
            </a:r>
            <a:r>
              <a:rPr lang="en-US" sz="1100" b="0" dirty="0" err="1"/>
              <a:t>Hiesped</a:t>
            </a:r>
            <a:r>
              <a:rPr lang="en-US" sz="1100" b="0" dirty="0"/>
              <a:t>, and Janssen Therapeutics; and his institution has received honoraria for speaking or chairing engagements from </a:t>
            </a:r>
            <a:r>
              <a:rPr lang="en-US" sz="1100" b="0" dirty="0" err="1"/>
              <a:t>Abbvie</a:t>
            </a:r>
            <a:r>
              <a:rPr lang="en-US" sz="1100" b="0" dirty="0"/>
              <a:t>, BMS, GSK, Gilead Sciences, Merck, Pfizer, and Janssen Therapeutics.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/>
              <a:t>E Van Landuyt, E Lathouwers, V Hufkens, S Vanveggel and M Opsomer </a:t>
            </a:r>
            <a:r>
              <a:rPr lang="en-US" sz="1100" b="0" dirty="0"/>
              <a:t>are all full-time employees of Janssen and potential stockholders of Johnson and Johnson.</a:t>
            </a:r>
            <a:endParaRPr lang="en-US" sz="11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/>
              <a:t>This study was sponsored by Janssen. Medical writing support was provided by Ian Woolveridge from </a:t>
            </a:r>
            <a:r>
              <a:rPr lang="en-US" sz="1100" dirty="0" err="1"/>
              <a:t>Zoetic</a:t>
            </a:r>
            <a:r>
              <a:rPr lang="en-US" sz="1100" dirty="0"/>
              <a:t> Science, </a:t>
            </a:r>
            <a:r>
              <a:rPr lang="en-US" sz="1100" dirty="0" err="1"/>
              <a:t>Macclesfield</a:t>
            </a:r>
            <a:r>
              <a:rPr lang="en-US" sz="1100" dirty="0"/>
              <a:t>, UK, an </a:t>
            </a:r>
            <a:r>
              <a:rPr lang="en-US" sz="1100" dirty="0" err="1"/>
              <a:t>Ashfield</a:t>
            </a:r>
            <a:r>
              <a:rPr lang="en-US" sz="1100" dirty="0"/>
              <a:t> Company. Support for medical writing assistance was provided by Janssen.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464766" y="18902"/>
            <a:ext cx="8242859" cy="99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chemeClr val="accent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/>
              <a:t>Disclosures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2524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99259" y="4762752"/>
            <a:ext cx="40359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sz="800" dirty="0"/>
              <a:t>1. </a:t>
            </a:r>
            <a:r>
              <a:rPr lang="da-DK" sz="800" b="0" dirty="0"/>
              <a:t>Cahn P, et al. AIDS 2011;25:929–39</a:t>
            </a:r>
            <a:br>
              <a:rPr lang="da-DK" sz="800" b="0" dirty="0"/>
            </a:br>
            <a:r>
              <a:rPr lang="da-DK" sz="800" dirty="0"/>
              <a:t>2. </a:t>
            </a:r>
            <a:r>
              <a:rPr lang="da-DK" sz="800" b="0" dirty="0"/>
              <a:t>Mills AM, et al. AIDS 2009;23:1679–88 </a:t>
            </a:r>
            <a:br>
              <a:rPr lang="da-DK" sz="800" b="0" dirty="0"/>
            </a:br>
            <a:r>
              <a:rPr lang="da-DK" sz="800" dirty="0"/>
              <a:t>3.</a:t>
            </a:r>
            <a:r>
              <a:rPr lang="da-DK" sz="800" b="0" dirty="0"/>
              <a:t> Flynn P, et al. PIDJ 2014;33:940–5</a:t>
            </a:r>
          </a:p>
          <a:p>
            <a:pPr algn="r"/>
            <a:r>
              <a:rPr lang="da-DK" sz="800" dirty="0"/>
              <a:t>4. Lathouwers E, et al. CROI 2017. Abstract 505</a:t>
            </a:r>
          </a:p>
          <a:p>
            <a:pPr algn="r"/>
            <a:r>
              <a:rPr lang="da-DK" sz="800" b="0" dirty="0"/>
              <a:t>5. </a:t>
            </a:r>
            <a:r>
              <a:rPr lang="en-US" sz="800" dirty="0"/>
              <a:t>DHHS guidelines. July 14, 2016</a:t>
            </a:r>
            <a:br>
              <a:rPr lang="en-US" sz="800" dirty="0"/>
            </a:br>
            <a:r>
              <a:rPr lang="en-US" sz="800" dirty="0"/>
              <a:t>6. EACS Guidelines, Version 8.2. January 2017</a:t>
            </a:r>
            <a:r>
              <a:rPr lang="da-DK" sz="800" b="0" dirty="0"/>
              <a:t/>
            </a:r>
            <a:br>
              <a:rPr lang="da-DK" sz="800" b="0" dirty="0"/>
            </a:br>
            <a:r>
              <a:rPr lang="da-DK" sz="800" dirty="0"/>
              <a:t>7</a:t>
            </a:r>
            <a:r>
              <a:rPr lang="da-DK" sz="800" b="0" dirty="0"/>
              <a:t>. </a:t>
            </a:r>
            <a:r>
              <a:rPr lang="da-DK" sz="800" dirty="0"/>
              <a:t>Mills A, et al. J Acquir Immune Defic Syndr 2015;69:439–45</a:t>
            </a:r>
            <a:r>
              <a:rPr lang="da-DK" sz="800" b="0" dirty="0"/>
              <a:t> </a:t>
            </a:r>
          </a:p>
          <a:p>
            <a:pPr algn="r"/>
            <a:r>
              <a:rPr lang="da-DK" sz="800" dirty="0"/>
              <a:t>8</a:t>
            </a:r>
            <a:r>
              <a:rPr lang="da-DK" sz="800" b="0" dirty="0"/>
              <a:t>. Ruane PJ, et al. J Acquir Immune Syndr 2013;63:449–55 </a:t>
            </a:r>
            <a:br>
              <a:rPr lang="da-DK" sz="800" b="0" dirty="0"/>
            </a:br>
            <a:r>
              <a:rPr lang="da-DK" sz="800" dirty="0"/>
              <a:t>9</a:t>
            </a:r>
            <a:r>
              <a:rPr lang="da-DK" sz="800" b="0" dirty="0"/>
              <a:t>. Custodio JM, et al. ASCPT 2015. Abstract PI-052</a:t>
            </a:r>
            <a:br>
              <a:rPr lang="da-DK" sz="800" b="0" dirty="0"/>
            </a:br>
            <a:r>
              <a:rPr lang="da-DK" sz="800" dirty="0"/>
              <a:t>10</a:t>
            </a:r>
            <a:r>
              <a:rPr lang="da-DK" sz="800" b="0" dirty="0"/>
              <a:t>. De Clercq E. Biochem Pharmacol 2016 pii:S0006-2952(16)30069–7</a:t>
            </a:r>
            <a:r>
              <a:rPr lang="da-DK" sz="800" dirty="0"/>
              <a:t> </a:t>
            </a:r>
            <a:endParaRPr lang="da-DK" sz="800" b="0" dirty="0">
              <a:solidFill>
                <a:srgbClr val="FF0000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25940" y="18904"/>
            <a:ext cx="8489866" cy="991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chemeClr val="accent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z="2400" dirty="0"/>
              <a:t>D/C/F/TAF: The First Once-Daily STR in Development Containing Darunavir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77421" y="1194551"/>
            <a:ext cx="8719460" cy="45767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Boosted </a:t>
            </a:r>
            <a:r>
              <a:rPr lang="en-US" sz="1800" dirty="0" err="1"/>
              <a:t>darunavir</a:t>
            </a:r>
            <a:r>
              <a:rPr lang="en-US" sz="1800" dirty="0"/>
              <a:t> (DRV) 800mg: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High, durable </a:t>
            </a:r>
            <a:r>
              <a:rPr lang="en-US" sz="1400" dirty="0" err="1"/>
              <a:t>virologic</a:t>
            </a:r>
            <a:r>
              <a:rPr lang="en-US" sz="1400" dirty="0"/>
              <a:t> response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High barrier to development of resistance</a:t>
            </a:r>
            <a:r>
              <a:rPr lang="en-US" sz="1400" baseline="30000" dirty="0"/>
              <a:t>1–4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Recommended in EACS (any booster) and DHHS (DRV/r) guidelines</a:t>
            </a:r>
            <a:r>
              <a:rPr lang="en-US" sz="1400" baseline="30000" dirty="0"/>
              <a:t>5,6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/>
              <a:t>Tenofovir</a:t>
            </a:r>
            <a:r>
              <a:rPr lang="en-US" sz="1800" dirty="0"/>
              <a:t> </a:t>
            </a:r>
            <a:r>
              <a:rPr lang="en-US" sz="1800" dirty="0" err="1"/>
              <a:t>alafenamide</a:t>
            </a:r>
            <a:r>
              <a:rPr lang="en-US" sz="1800" dirty="0"/>
              <a:t> (TAF), prodrug of </a:t>
            </a:r>
            <a:r>
              <a:rPr lang="en-US" sz="1800" dirty="0" err="1"/>
              <a:t>tenofovir</a:t>
            </a:r>
            <a:r>
              <a:rPr lang="en-US" sz="1800" dirty="0"/>
              <a:t>, vs TDF: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Similar efficacy at 1/10 dose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Improved renal and bone safety profile</a:t>
            </a:r>
            <a:r>
              <a:rPr lang="en-US" sz="1400" baseline="30000" dirty="0"/>
              <a:t>7–10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D/C/F/TAF: </a:t>
            </a:r>
            <a:endParaRPr lang="en-US" sz="1800" baseline="300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DRV (D, 800mg), </a:t>
            </a:r>
            <a:r>
              <a:rPr lang="en-US" sz="1400" dirty="0" err="1"/>
              <a:t>cobicistat</a:t>
            </a:r>
            <a:r>
              <a:rPr lang="en-US" sz="1400" dirty="0"/>
              <a:t> (C, 150mg), emtricitabine (FTC, F, 200mg) and TAF, 10mg</a:t>
            </a:r>
            <a:r>
              <a:rPr lang="en-US" sz="1400" baseline="30000" dirty="0"/>
              <a:t>7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Being investigated in EMERALD and AMBER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baseline="30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700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-7186" y="5837784"/>
            <a:ext cx="41219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ts val="800"/>
              </a:spcBef>
              <a:spcAft>
                <a:spcPts val="600"/>
              </a:spcAft>
            </a:pPr>
            <a:r>
              <a:rPr lang="en-US" sz="1000" kern="0" dirty="0">
                <a:ea typeface="ＭＳ Ｐゴシック"/>
              </a:rPr>
              <a:t>EMERALD (NCT02269917) and AMBER (NCT02431247)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133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 bwMode="auto">
          <a:xfrm>
            <a:off x="4665716" y="1419720"/>
            <a:ext cx="4763" cy="1256097"/>
          </a:xfrm>
          <a:prstGeom prst="line">
            <a:avLst/>
          </a:prstGeom>
          <a:ln w="25400">
            <a:solidFill>
              <a:srgbClr val="FF0000"/>
            </a:solidFill>
            <a:prstDash val="dash"/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" name="Title 2"/>
          <p:cNvSpPr txBox="1">
            <a:spLocks/>
          </p:cNvSpPr>
          <p:nvPr/>
        </p:nvSpPr>
        <p:spPr>
          <a:xfrm>
            <a:off x="120532" y="18903"/>
            <a:ext cx="8814646" cy="991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chemeClr val="accent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z="2400" dirty="0"/>
              <a:t>EMERALD: </a:t>
            </a:r>
            <a:r>
              <a:rPr lang="en-US" altLang="ja-JP" sz="2400" dirty="0"/>
              <a:t>Open-label, </a:t>
            </a:r>
            <a:r>
              <a:rPr lang="en-US" altLang="ja-JP" sz="2400" dirty="0" err="1"/>
              <a:t>Randomised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Multicentre</a:t>
            </a:r>
            <a:r>
              <a:rPr lang="en-US" altLang="ja-JP" sz="2400" dirty="0"/>
              <a:t>, Parallel-group, Non-inferiority </a:t>
            </a:r>
            <a:r>
              <a:rPr lang="en-US" sz="2400" dirty="0"/>
              <a:t>Phase III Trial </a:t>
            </a:r>
          </a:p>
        </p:txBody>
      </p:sp>
      <p:sp>
        <p:nvSpPr>
          <p:cNvPr id="31" name="Rectangle 44"/>
          <p:cNvSpPr txBox="1">
            <a:spLocks noChangeArrowheads="1"/>
          </p:cNvSpPr>
          <p:nvPr/>
        </p:nvSpPr>
        <p:spPr>
          <a:xfrm>
            <a:off x="238518" y="3195584"/>
            <a:ext cx="8677485" cy="6086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15179" tIns="57589" rIns="115179" bIns="57589"/>
          <a:lstStyle/>
          <a:p>
            <a:pPr defTabSz="1151797">
              <a:spcBef>
                <a:spcPts val="500"/>
              </a:spcBef>
              <a:spcAft>
                <a:spcPts val="600"/>
              </a:spcAft>
              <a:defRPr/>
            </a:pPr>
            <a:r>
              <a:rPr lang="en-US" altLang="ja-JP" sz="1500" b="1" dirty="0">
                <a:solidFill>
                  <a:schemeClr val="tx1"/>
                </a:solidFill>
                <a:ea typeface="Times New Roman" pitchFamily="18" charset="0"/>
                <a:cs typeface="Arial" panose="020B0604020202020204" pitchFamily="34" charset="0"/>
              </a:rPr>
              <a:t>Objective</a:t>
            </a:r>
            <a:r>
              <a:rPr lang="en-US" altLang="ja-JP" sz="1500" dirty="0">
                <a:solidFill>
                  <a:schemeClr val="tx1"/>
                </a:solidFill>
                <a:ea typeface="Times New Roman" pitchFamily="18" charset="0"/>
                <a:cs typeface="Arial" panose="020B0604020202020204" pitchFamily="34" charset="0"/>
              </a:rPr>
              <a:t>: Non-inferiority </a:t>
            </a:r>
            <a:r>
              <a:rPr lang="en-US" altLang="ja-JP" sz="1500" b="0" dirty="0">
                <a:solidFill>
                  <a:schemeClr val="tx1"/>
                </a:solidFill>
                <a:ea typeface="Times New Roman" pitchFamily="18" charset="0"/>
                <a:cs typeface="Arial" panose="020B0604020202020204" pitchFamily="34" charset="0"/>
              </a:rPr>
              <a:t>and safety </a:t>
            </a:r>
            <a:r>
              <a:rPr lang="en-US" altLang="ja-JP" sz="1500" dirty="0">
                <a:solidFill>
                  <a:schemeClr val="tx1"/>
                </a:solidFill>
                <a:ea typeface="Times New Roman" pitchFamily="18" charset="0"/>
                <a:cs typeface="Arial" panose="020B0604020202020204" pitchFamily="34" charset="0"/>
              </a:rPr>
              <a:t>of </a:t>
            </a:r>
            <a:r>
              <a:rPr lang="en-US" altLang="ja-JP" sz="1500" b="0" dirty="0">
                <a:solidFill>
                  <a:schemeClr val="tx1"/>
                </a:solidFill>
                <a:ea typeface="Times New Roman" pitchFamily="18" charset="0"/>
                <a:cs typeface="Arial" panose="020B0604020202020204" pitchFamily="34" charset="0"/>
              </a:rPr>
              <a:t>switching to D/C/F/TAF vs continuing               </a:t>
            </a:r>
            <a:r>
              <a:rPr lang="en-US" sz="1500" b="0" dirty="0" err="1">
                <a:solidFill>
                  <a:schemeClr val="tx1"/>
                </a:solidFill>
              </a:rPr>
              <a:t>bPI</a:t>
            </a:r>
            <a:r>
              <a:rPr lang="en-US" sz="1500" b="0" dirty="0">
                <a:solidFill>
                  <a:schemeClr val="tx1"/>
                </a:solidFill>
              </a:rPr>
              <a:t> + </a:t>
            </a:r>
            <a:r>
              <a:rPr lang="en-US" sz="1500" dirty="0">
                <a:solidFill>
                  <a:schemeClr val="tx1"/>
                </a:solidFill>
              </a:rPr>
              <a:t>FTC/TDF regimens in </a:t>
            </a:r>
            <a:r>
              <a:rPr lang="en-US" sz="1500" dirty="0" err="1">
                <a:solidFill>
                  <a:schemeClr val="tx1"/>
                </a:solidFill>
              </a:rPr>
              <a:t>virologically</a:t>
            </a:r>
            <a:r>
              <a:rPr lang="en-US" sz="1500" dirty="0">
                <a:solidFill>
                  <a:schemeClr val="tx1"/>
                </a:solidFill>
              </a:rPr>
              <a:t> suppressed HIV-1-infected adults at Week 48</a:t>
            </a:r>
            <a:endParaRPr lang="en-US" sz="1400" b="1" kern="0" dirty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marL="742896" lvl="1" indent="-285750" defTabSz="1151797" eaLnBrk="0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kern="0" dirty="0">
              <a:solidFill>
                <a:srgbClr val="505050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47" y="5684463"/>
            <a:ext cx="63835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1151797" eaLnBrk="0" hangingPunct="0">
              <a:spcAft>
                <a:spcPts val="600"/>
              </a:spcAft>
              <a:defRPr/>
            </a:pPr>
            <a:r>
              <a:rPr lang="en-US" sz="1000" kern="0" dirty="0">
                <a:solidFill>
                  <a:srgbClr val="505050"/>
                </a:solidFill>
                <a:cs typeface="Arial" panose="020B0604020202020204" pitchFamily="34" charset="0"/>
              </a:rPr>
              <a:t>*Stratified by </a:t>
            </a:r>
            <a:r>
              <a:rPr lang="en-US" sz="1000" kern="0" dirty="0" err="1">
                <a:solidFill>
                  <a:srgbClr val="505050"/>
                </a:solidFill>
                <a:cs typeface="Arial" panose="020B0604020202020204" pitchFamily="34" charset="0"/>
              </a:rPr>
              <a:t>bPI</a:t>
            </a:r>
            <a:r>
              <a:rPr lang="en-US" sz="1000" kern="0" dirty="0">
                <a:solidFill>
                  <a:srgbClr val="505050"/>
                </a:solidFill>
                <a:cs typeface="Arial" panose="020B0604020202020204" pitchFamily="34" charset="0"/>
              </a:rPr>
              <a:t> (protease inhibitor boosted with low-dose ritonavir or </a:t>
            </a:r>
            <a:r>
              <a:rPr lang="en-US" sz="1000" kern="0" dirty="0" err="1" smtClean="0">
                <a:solidFill>
                  <a:srgbClr val="505050"/>
                </a:solidFill>
                <a:cs typeface="Arial" panose="020B0604020202020204" pitchFamily="34" charset="0"/>
              </a:rPr>
              <a:t>cobicistat</a:t>
            </a:r>
            <a:r>
              <a:rPr lang="en-US" sz="1000" kern="0" dirty="0" smtClean="0">
                <a:solidFill>
                  <a:srgbClr val="505050"/>
                </a:solidFill>
                <a:cs typeface="Arial" panose="020B0604020202020204" pitchFamily="34" charset="0"/>
              </a:rPr>
              <a:t>) </a:t>
            </a:r>
            <a:r>
              <a:rPr lang="en-US" sz="1000" kern="0" dirty="0">
                <a:solidFill>
                  <a:srgbClr val="505050"/>
                </a:solidFill>
                <a:cs typeface="Arial" panose="020B0604020202020204" pitchFamily="34" charset="0"/>
              </a:rPr>
              <a:t>at screening; †</a:t>
            </a:r>
            <a:r>
              <a:rPr lang="nn-NO" sz="1000" kern="0" dirty="0">
                <a:solidFill>
                  <a:srgbClr val="505050"/>
                </a:solidFill>
                <a:cs typeface="Arial" panose="020B0604020202020204" pitchFamily="34" charset="0"/>
              </a:rPr>
              <a:t>DRV RAMs: V11I, V32I, L33F, I47V, I50V, I54L or M, T74P, L76V, I84V or L89V (IAS-USA)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890" y="1041442"/>
            <a:ext cx="9593961" cy="2052000"/>
            <a:chOff x="42890" y="2607013"/>
            <a:chExt cx="9593961" cy="1793226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5928081" y="2920798"/>
              <a:ext cx="4763" cy="1097693"/>
            </a:xfrm>
            <a:prstGeom prst="line">
              <a:avLst/>
            </a:prstGeom>
            <a:ln w="6350">
              <a:solidFill>
                <a:schemeClr val="tx1">
                  <a:lumMod val="50000"/>
                </a:schemeClr>
              </a:solidFill>
              <a:prstDash val="dash"/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2787584" y="4002601"/>
              <a:ext cx="1075787" cy="279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179" tIns="57589" rIns="115179" bIns="57589">
              <a:spAutoFit/>
            </a:bodyPr>
            <a:lstStyle>
              <a:lvl1pPr defTabSz="1150938" eaLnBrk="0" hangingPunct="0">
                <a:spcAft>
                  <a:spcPts val="300"/>
                </a:spcAft>
                <a:buClr>
                  <a:srgbClr val="E31836"/>
                </a:buClr>
                <a:buSzPct val="115000"/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150938" eaLnBrk="0" hangingPunct="0">
                <a:spcAft>
                  <a:spcPts val="300"/>
                </a:spcAft>
                <a:buClr>
                  <a:srgbClr val="E31836"/>
                </a:buClr>
                <a:buSzPct val="115000"/>
                <a:buFont typeface="Arial" pitchFamily="34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150938" eaLnBrk="0" hangingPunct="0">
                <a:spcAft>
                  <a:spcPts val="300"/>
                </a:spcAft>
                <a:buClr>
                  <a:srgbClr val="E31836"/>
                </a:buClr>
                <a:buSzPct val="115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150938" eaLnBrk="0" hangingPunct="0">
                <a:spcAft>
                  <a:spcPts val="300"/>
                </a:spcAft>
                <a:buClr>
                  <a:srgbClr val="E31836"/>
                </a:buClr>
                <a:buSzPct val="115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150938" eaLnBrk="0" hangingPunct="0">
                <a:spcAft>
                  <a:spcPts val="300"/>
                </a:spcAft>
                <a:buClr>
                  <a:srgbClr val="E31836"/>
                </a:buClr>
                <a:buSzPct val="115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150938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150938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150938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150938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ja-JP" sz="1600" b="1" dirty="0">
                  <a:latin typeface="+mn-lt"/>
                  <a:cs typeface="Arial" panose="020B0604020202020204" pitchFamily="34" charset="0"/>
                </a:rPr>
                <a:t>Baseline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7219017" y="4002600"/>
              <a:ext cx="1280406" cy="27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15179" tIns="57589" rIns="115179" bIns="57589">
              <a:spAutoFit/>
            </a:bodyPr>
            <a:lstStyle/>
            <a:p>
              <a:pPr defTabSz="1151797">
                <a:defRPr/>
              </a:pPr>
              <a:r>
                <a:rPr lang="en-US" altLang="ja-JP" sz="1600" b="1" dirty="0">
                  <a:latin typeface="+mn-lt"/>
                  <a:cs typeface="Arial" panose="020B0604020202020204" pitchFamily="34" charset="0"/>
                </a:rPr>
                <a:t>Week 96</a:t>
              </a:r>
            </a:p>
          </p:txBody>
        </p:sp>
        <p:sp>
          <p:nvSpPr>
            <p:cNvPr id="17" name="AutoShape 2"/>
            <p:cNvSpPr>
              <a:spLocks noChangeArrowheads="1"/>
            </p:cNvSpPr>
            <p:nvPr/>
          </p:nvSpPr>
          <p:spPr bwMode="auto">
            <a:xfrm>
              <a:off x="1679258" y="2863346"/>
              <a:ext cx="1656000" cy="1136520"/>
            </a:xfrm>
            <a:prstGeom prst="rightArrow">
              <a:avLst>
                <a:gd name="adj1" fmla="val 83583"/>
                <a:gd name="adj2" fmla="val 22056"/>
              </a:avLst>
            </a:prstGeom>
            <a:solidFill>
              <a:schemeClr val="bg1">
                <a:lumMod val="65000"/>
              </a:schemeClr>
            </a:solidFill>
            <a:ln w="19050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115179" tIns="57589" rIns="115179" bIns="57589" anchor="ctr"/>
            <a:lstStyle/>
            <a:p>
              <a:pPr defTabSz="1151797">
                <a:defRPr/>
              </a:pPr>
              <a:r>
                <a:rPr lang="en-US" sz="1200" b="1" dirty="0" err="1">
                  <a:solidFill>
                    <a:schemeClr val="tx1">
                      <a:lumMod val="50000"/>
                    </a:schemeClr>
                  </a:solidFill>
                  <a:latin typeface="+mn-lt"/>
                  <a:ea typeface="ＭＳ Ｐゴシック" pitchFamily="-112" charset="-128"/>
                  <a:cs typeface="Arial" panose="020B0604020202020204" pitchFamily="34" charset="0"/>
                </a:rPr>
                <a:t>Randomisation</a:t>
              </a:r>
              <a:r>
                <a:rPr lang="en-US" sz="1200" b="1" dirty="0">
                  <a:solidFill>
                    <a:schemeClr val="tx1">
                      <a:lumMod val="50000"/>
                    </a:schemeClr>
                  </a:solidFill>
                  <a:latin typeface="+mn-lt"/>
                  <a:ea typeface="ＭＳ Ｐゴシック" pitchFamily="-112" charset="-128"/>
                  <a:cs typeface="Arial" panose="020B0604020202020204" pitchFamily="34" charset="0"/>
                </a:rPr>
                <a:t>* </a:t>
              </a:r>
              <a:br>
                <a:rPr lang="en-US" sz="1200" b="1" dirty="0">
                  <a:solidFill>
                    <a:schemeClr val="tx1">
                      <a:lumMod val="50000"/>
                    </a:schemeClr>
                  </a:solidFill>
                  <a:latin typeface="+mn-lt"/>
                  <a:ea typeface="ＭＳ Ｐゴシック" pitchFamily="-112" charset="-128"/>
                  <a:cs typeface="Arial" panose="020B0604020202020204" pitchFamily="34" charset="0"/>
                </a:rPr>
              </a:br>
              <a:r>
                <a:rPr lang="en-US" sz="1200" b="1" dirty="0">
                  <a:solidFill>
                    <a:schemeClr val="tx1">
                      <a:lumMod val="50000"/>
                    </a:schemeClr>
                  </a:solidFill>
                  <a:latin typeface="+mn-lt"/>
                  <a:ea typeface="ＭＳ Ｐゴシック" pitchFamily="-112" charset="-128"/>
                  <a:cs typeface="Arial" panose="020B0604020202020204" pitchFamily="34" charset="0"/>
                </a:rPr>
                <a:t>2:1</a:t>
              </a:r>
            </a:p>
            <a:p>
              <a:pPr defTabSz="1151797">
                <a:defRPr/>
              </a:pPr>
              <a:r>
                <a:rPr lang="en-US" sz="1200" b="1" dirty="0">
                  <a:solidFill>
                    <a:schemeClr val="tx1">
                      <a:lumMod val="50000"/>
                    </a:schemeClr>
                  </a:solidFill>
                  <a:latin typeface="+mn-lt"/>
                  <a:ea typeface="ＭＳ Ｐゴシック" pitchFamily="-112" charset="-128"/>
                  <a:cs typeface="Arial" panose="020B0604020202020204" pitchFamily="34" charset="0"/>
                </a:rPr>
                <a:t>N=1149</a:t>
              </a:r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5333322" y="4002601"/>
              <a:ext cx="1354710" cy="397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179" tIns="57589" rIns="115179" bIns="57589">
              <a:spAutoFit/>
            </a:bodyPr>
            <a:lstStyle>
              <a:lvl1pPr defTabSz="1150938" eaLnBrk="0" hangingPunct="0">
                <a:spcAft>
                  <a:spcPts val="300"/>
                </a:spcAft>
                <a:buClr>
                  <a:srgbClr val="E31836"/>
                </a:buClr>
                <a:buSzPct val="115000"/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150938" eaLnBrk="0" hangingPunct="0">
                <a:spcAft>
                  <a:spcPts val="300"/>
                </a:spcAft>
                <a:buClr>
                  <a:srgbClr val="E31836"/>
                </a:buClr>
                <a:buSzPct val="115000"/>
                <a:buFont typeface="Arial" pitchFamily="34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150938" eaLnBrk="0" hangingPunct="0">
                <a:spcAft>
                  <a:spcPts val="300"/>
                </a:spcAft>
                <a:buClr>
                  <a:srgbClr val="E31836"/>
                </a:buClr>
                <a:buSzPct val="115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150938" eaLnBrk="0" hangingPunct="0">
                <a:spcAft>
                  <a:spcPts val="300"/>
                </a:spcAft>
                <a:buClr>
                  <a:srgbClr val="E31836"/>
                </a:buClr>
                <a:buSzPct val="115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150938" eaLnBrk="0" hangingPunct="0">
                <a:spcAft>
                  <a:spcPts val="300"/>
                </a:spcAft>
                <a:buClr>
                  <a:srgbClr val="E31836"/>
                </a:buClr>
                <a:buSzPct val="115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150938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150938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150938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150938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ja-JP" sz="1600" b="1" dirty="0">
                  <a:latin typeface="+mn-lt"/>
                  <a:cs typeface="Arial" panose="020B0604020202020204" pitchFamily="34" charset="0"/>
                </a:rPr>
                <a:t>Week 48</a:t>
              </a:r>
            </a:p>
            <a:p>
              <a:pPr eaLnBrk="1" hangingPunct="1">
                <a:spcAft>
                  <a:spcPct val="0"/>
                </a:spcAft>
                <a:buClrTx/>
                <a:buSzTx/>
                <a:buNone/>
              </a:pPr>
              <a:r>
                <a:rPr lang="nl-BE" altLang="ja-JP" sz="1000" dirty="0">
                  <a:latin typeface="+mn-lt"/>
                  <a:cs typeface="Arial" panose="020B0604020202020204" pitchFamily="34" charset="0"/>
                </a:rPr>
                <a:t>Primary endpoint</a:t>
              </a:r>
              <a:endParaRPr lang="en-US" altLang="ja-JP" sz="1600" baseline="30000" dirty="0"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>
              <a:off x="3326894" y="2918353"/>
              <a:ext cx="6350" cy="1098916"/>
            </a:xfrm>
            <a:prstGeom prst="line">
              <a:avLst/>
            </a:prstGeom>
            <a:ln w="6350">
              <a:solidFill>
                <a:schemeClr val="tx1">
                  <a:lumMod val="50000"/>
                </a:schemeClr>
              </a:solidFill>
              <a:prstDash val="dash"/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>
              <a:off x="7746067" y="2923243"/>
              <a:ext cx="4762" cy="1098916"/>
            </a:xfrm>
            <a:prstGeom prst="line">
              <a:avLst/>
            </a:prstGeom>
            <a:ln w="6350">
              <a:solidFill>
                <a:schemeClr val="tx1">
                  <a:lumMod val="50000"/>
                </a:schemeClr>
              </a:solidFill>
              <a:prstDash val="dash"/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2890" y="2616791"/>
              <a:ext cx="1931987" cy="21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b="1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Screening phase</a:t>
              </a:r>
              <a:endParaRPr lang="en-US" sz="12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68408" y="2616791"/>
              <a:ext cx="2448000" cy="21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b="1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Treatment phase</a:t>
              </a:r>
              <a:endParaRPr lang="en-US" sz="12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3" name="AutoShape 4"/>
            <p:cNvSpPr>
              <a:spLocks noChangeArrowheads="1"/>
            </p:cNvSpPr>
            <p:nvPr/>
          </p:nvSpPr>
          <p:spPr bwMode="auto">
            <a:xfrm>
              <a:off x="5984074" y="2897178"/>
              <a:ext cx="1815380" cy="1025640"/>
            </a:xfrm>
            <a:prstGeom prst="homePlate">
              <a:avLst>
                <a:gd name="adj" fmla="val 37877"/>
              </a:avLst>
            </a:prstGeom>
            <a:solidFill>
              <a:srgbClr val="0070C0"/>
            </a:solidFill>
            <a:ln>
              <a:noFill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15179" tIns="57589" rIns="115179" bIns="57589" anchor="ctr"/>
            <a:lstStyle/>
            <a:p>
              <a:pPr algn="ctr" defTabSz="1151797">
                <a:defRPr/>
              </a:pPr>
              <a:r>
                <a:rPr lang="en-US" b="1" dirty="0">
                  <a:solidFill>
                    <a:prstClr val="white"/>
                  </a:solidFill>
                  <a:cs typeface="Arial" panose="020B0604020202020204" pitchFamily="34" charset="0"/>
                </a:rPr>
                <a:t>D/C/F/TAF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24302" y="2607013"/>
              <a:ext cx="2232000" cy="21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b="1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Extension phase</a:t>
              </a:r>
              <a:endParaRPr lang="en-US" sz="12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6" name="Text Box 30"/>
            <p:cNvSpPr txBox="1">
              <a:spLocks noChangeArrowheads="1"/>
            </p:cNvSpPr>
            <p:nvPr/>
          </p:nvSpPr>
          <p:spPr bwMode="auto">
            <a:xfrm>
              <a:off x="107952" y="3215560"/>
              <a:ext cx="1537479" cy="373939"/>
            </a:xfrm>
            <a:prstGeom prst="rect">
              <a:avLst/>
            </a:prstGeom>
            <a:solidFill>
              <a:srgbClr val="002060"/>
            </a:solidFill>
            <a:ln>
              <a:noFill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115179" tIns="57589" rIns="115179" bIns="57589" anchor="ctr">
              <a:spAutoFit/>
            </a:bodyPr>
            <a:lstStyle/>
            <a:p>
              <a:pPr defTabSz="1151797">
                <a:spcBef>
                  <a:spcPct val="50000"/>
                </a:spcBef>
                <a:defRPr/>
              </a:pPr>
              <a:r>
                <a:rPr lang="en-US" altLang="ja-JP" sz="12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≤30 days prior to baseline</a:t>
              </a:r>
              <a:endParaRPr lang="en-US" altLang="ja-JP" sz="1200" b="1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>
              <a:off x="4667321" y="2930578"/>
              <a:ext cx="4763" cy="1097693"/>
            </a:xfrm>
            <a:prstGeom prst="line">
              <a:avLst/>
            </a:prstGeom>
            <a:ln w="6350">
              <a:solidFill>
                <a:schemeClr val="tx1">
                  <a:lumMod val="50000"/>
                </a:schemeClr>
              </a:solidFill>
              <a:prstDash val="dash"/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35" name="Text Box 8"/>
            <p:cNvSpPr txBox="1">
              <a:spLocks noChangeArrowheads="1"/>
            </p:cNvSpPr>
            <p:nvPr/>
          </p:nvSpPr>
          <p:spPr bwMode="auto">
            <a:xfrm>
              <a:off x="4068256" y="4002602"/>
              <a:ext cx="1319081" cy="397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15179" tIns="57589" rIns="115179" bIns="57589">
              <a:spAutoFit/>
            </a:bodyPr>
            <a:lstStyle>
              <a:lvl1pPr defTabSz="1150938" eaLnBrk="0" hangingPunct="0">
                <a:spcAft>
                  <a:spcPts val="300"/>
                </a:spcAft>
                <a:buClr>
                  <a:srgbClr val="E31836"/>
                </a:buClr>
                <a:buSzPct val="115000"/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150938" eaLnBrk="0" hangingPunct="0">
                <a:spcAft>
                  <a:spcPts val="300"/>
                </a:spcAft>
                <a:buClr>
                  <a:srgbClr val="E31836"/>
                </a:buClr>
                <a:buSzPct val="115000"/>
                <a:buFont typeface="Arial" pitchFamily="34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150938" eaLnBrk="0" hangingPunct="0">
                <a:spcAft>
                  <a:spcPts val="300"/>
                </a:spcAft>
                <a:buClr>
                  <a:srgbClr val="E31836"/>
                </a:buClr>
                <a:buSzPct val="115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150938" eaLnBrk="0" hangingPunct="0">
                <a:spcAft>
                  <a:spcPts val="300"/>
                </a:spcAft>
                <a:buClr>
                  <a:srgbClr val="E31836"/>
                </a:buClr>
                <a:buSzPct val="115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150938" eaLnBrk="0" hangingPunct="0">
                <a:spcAft>
                  <a:spcPts val="300"/>
                </a:spcAft>
                <a:buClr>
                  <a:srgbClr val="E31836"/>
                </a:buClr>
                <a:buSzPct val="115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150938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150938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150938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150938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ja-JP" sz="1600" b="1" dirty="0">
                  <a:latin typeface="+mn-lt"/>
                  <a:cs typeface="Arial" panose="020B0604020202020204" pitchFamily="34" charset="0"/>
                </a:rPr>
                <a:t>Week 24</a:t>
              </a:r>
            </a:p>
            <a:p>
              <a:pPr eaLnBrk="1" hangingPunct="1"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r>
                <a:rPr lang="en-US" sz="1000" dirty="0">
                  <a:latin typeface="+mn-lt"/>
                  <a:ea typeface="ＭＳ Ｐゴシック" pitchFamily="-112" charset="-128"/>
                  <a:cs typeface="Arial" panose="020B0604020202020204" pitchFamily="34" charset="0"/>
                </a:rPr>
                <a:t>Interim analysis</a:t>
              </a:r>
              <a:endParaRPr lang="en-US" altLang="ja-JP" sz="1600" b="1" baseline="300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1" name="AutoShape 4"/>
            <p:cNvSpPr>
              <a:spLocks noChangeArrowheads="1"/>
            </p:cNvSpPr>
            <p:nvPr/>
          </p:nvSpPr>
          <p:spPr bwMode="auto">
            <a:xfrm>
              <a:off x="3339594" y="2889017"/>
              <a:ext cx="2584708" cy="498960"/>
            </a:xfrm>
            <a:prstGeom prst="homePlate">
              <a:avLst>
                <a:gd name="adj" fmla="val 37877"/>
              </a:avLst>
            </a:prstGeom>
            <a:solidFill>
              <a:srgbClr val="0070C0"/>
            </a:solidFill>
            <a:ln>
              <a:noFill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15179" tIns="57589" rIns="115179" bIns="57589" anchor="ctr"/>
            <a:lstStyle/>
            <a:p>
              <a:pPr algn="ctr" defTabSz="1151797">
                <a:defRPr/>
              </a:pPr>
              <a:r>
                <a:rPr lang="en-US" b="1" dirty="0">
                  <a:solidFill>
                    <a:prstClr val="white"/>
                  </a:solidFill>
                  <a:cs typeface="Arial" panose="020B0604020202020204" pitchFamily="34" charset="0"/>
                </a:rPr>
                <a:t>D/C/F/TAF </a:t>
              </a:r>
            </a:p>
          </p:txBody>
        </p:sp>
        <p:sp>
          <p:nvSpPr>
            <p:cNvPr id="12" name="AutoShape 4"/>
            <p:cNvSpPr>
              <a:spLocks noChangeArrowheads="1"/>
            </p:cNvSpPr>
            <p:nvPr/>
          </p:nvSpPr>
          <p:spPr bwMode="auto">
            <a:xfrm>
              <a:off x="3339594" y="3423859"/>
              <a:ext cx="2610144" cy="498960"/>
            </a:xfrm>
            <a:prstGeom prst="homePlate">
              <a:avLst>
                <a:gd name="adj" fmla="val 37877"/>
              </a:avLst>
            </a:prstGeom>
            <a:solidFill>
              <a:srgbClr val="008000"/>
            </a:solidFill>
            <a:ln>
              <a:noFill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lIns="115179" tIns="57589" rIns="115179" bIns="57589" anchor="ctr"/>
            <a:lstStyle/>
            <a:p>
              <a:pPr algn="ctr" defTabSz="1151797">
                <a:defRPr/>
              </a:pPr>
              <a:r>
                <a:rPr lang="en-US" sz="14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Continue </a:t>
              </a:r>
              <a:r>
                <a:rPr lang="en-US" sz="1400" b="1" dirty="0" err="1">
                  <a:solidFill>
                    <a:srgbClr val="FFFFFF"/>
                  </a:solidFill>
                  <a:cs typeface="Arial" panose="020B0604020202020204" pitchFamily="34" charset="0"/>
                </a:rPr>
                <a:t>bPI</a:t>
              </a:r>
              <a:r>
                <a:rPr lang="en-US" sz="14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 + F/TDF  </a:t>
              </a:r>
            </a:p>
          </p:txBody>
        </p:sp>
        <p:sp>
          <p:nvSpPr>
            <p:cNvPr id="36" name="AutoShape 4"/>
            <p:cNvSpPr>
              <a:spLocks noChangeArrowheads="1"/>
            </p:cNvSpPr>
            <p:nvPr/>
          </p:nvSpPr>
          <p:spPr bwMode="auto">
            <a:xfrm>
              <a:off x="7785165" y="2883773"/>
              <a:ext cx="1296000" cy="1053360"/>
            </a:xfrm>
            <a:prstGeom prst="homePlate">
              <a:avLst>
                <a:gd name="adj" fmla="val 37877"/>
              </a:avLst>
            </a:prstGeom>
            <a:solidFill>
              <a:srgbClr val="0070C0"/>
            </a:solidFill>
            <a:ln>
              <a:noFill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15179" tIns="57589" rIns="115179" bIns="57589" anchor="ctr"/>
            <a:lstStyle/>
            <a:p>
              <a:pPr defTabSz="1151797">
                <a:defRPr/>
              </a:pPr>
              <a:r>
                <a:rPr lang="en-US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D/C/F/TAF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04864" y="2611778"/>
              <a:ext cx="1931987" cy="21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Roll-over phase</a:t>
              </a:r>
              <a:endParaRPr lang="en-US" sz="1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4069032" y="2639300"/>
            <a:ext cx="1319081" cy="5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179" tIns="57589" rIns="115179" bIns="57589">
            <a:spAutoFit/>
          </a:bodyPr>
          <a:lstStyle>
            <a:lvl1pPr defTabSz="1150938" eaLnBrk="0" hangingPunct="0">
              <a:spcAft>
                <a:spcPts val="300"/>
              </a:spcAft>
              <a:buClr>
                <a:srgbClr val="E31836"/>
              </a:buClr>
              <a:buSzPct val="11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150938" eaLnBrk="0" hangingPunct="0">
              <a:spcAft>
                <a:spcPts val="300"/>
              </a:spcAft>
              <a:buClr>
                <a:srgbClr val="E31836"/>
              </a:buClr>
              <a:buSzPct val="115000"/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150938" eaLnBrk="0" hangingPunct="0">
              <a:spcAft>
                <a:spcPts val="300"/>
              </a:spcAft>
              <a:buClr>
                <a:srgbClr val="E31836"/>
              </a:buClr>
              <a:buSzPct val="11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150938" eaLnBrk="0" hangingPunct="0">
              <a:spcAft>
                <a:spcPts val="300"/>
              </a:spcAft>
              <a:buClr>
                <a:srgbClr val="E31836"/>
              </a:buClr>
              <a:buSzPct val="115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150938" eaLnBrk="0" hangingPunct="0">
              <a:spcAft>
                <a:spcPts val="300"/>
              </a:spcAft>
              <a:buClr>
                <a:srgbClr val="E31836"/>
              </a:buClr>
              <a:buSzPct val="115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150938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150938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150938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150938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6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Week 24</a:t>
            </a:r>
          </a:p>
          <a:p>
            <a:pPr eaLnBrk="1" hangingPunct="1"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sz="1000" dirty="0">
                <a:solidFill>
                  <a:srgbClr val="FF0000"/>
                </a:solidFill>
                <a:latin typeface="+mn-lt"/>
                <a:ea typeface="ＭＳ Ｐゴシック" pitchFamily="-112" charset="-128"/>
                <a:cs typeface="Arial" panose="020B0604020202020204" pitchFamily="34" charset="0"/>
              </a:rPr>
              <a:t>Interim analysis</a:t>
            </a:r>
            <a:endParaRPr lang="en-US" altLang="ja-JP" sz="1600" b="1" baseline="3000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Rectangle 44"/>
          <p:cNvSpPr txBox="1">
            <a:spLocks noChangeArrowheads="1"/>
          </p:cNvSpPr>
          <p:nvPr/>
        </p:nvSpPr>
        <p:spPr>
          <a:xfrm>
            <a:off x="264792" y="3940073"/>
            <a:ext cx="8677485" cy="1117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15179" tIns="57589" rIns="115179" bIns="57589"/>
          <a:lstStyle/>
          <a:p>
            <a:pPr defTabSz="1151797" eaLnBrk="0" hangingPunct="0">
              <a:spcAft>
                <a:spcPts val="600"/>
              </a:spcAft>
              <a:defRPr/>
            </a:pPr>
            <a:r>
              <a:rPr lang="en-US" sz="1400" b="1" kern="0" dirty="0">
                <a:solidFill>
                  <a:srgbClr val="505050"/>
                </a:solidFill>
                <a:cs typeface="Arial" panose="020B0604020202020204" pitchFamily="34" charset="0"/>
              </a:rPr>
              <a:t>Key inclusion criteria: </a:t>
            </a:r>
          </a:p>
          <a:p>
            <a:pPr marL="285750" indent="-285750" defTabSz="1151797" eaLnBrk="0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300" kern="0" dirty="0">
                <a:solidFill>
                  <a:srgbClr val="505050"/>
                </a:solidFill>
                <a:cs typeface="Arial" panose="020B0604020202020204" pitchFamily="34" charset="0"/>
              </a:rPr>
              <a:t>Previous ART VF allowed</a:t>
            </a:r>
          </a:p>
          <a:p>
            <a:pPr marL="285750" indent="-285750" defTabSz="1151797" eaLnBrk="0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300" kern="0" dirty="0">
                <a:solidFill>
                  <a:srgbClr val="505050"/>
                </a:solidFill>
                <a:cs typeface="Arial" panose="020B0604020202020204" pitchFamily="34" charset="0"/>
              </a:rPr>
              <a:t>Absence of history of VF on DRV, and if historical genotype available, absence of DRV RAMs</a:t>
            </a:r>
            <a:r>
              <a:rPr lang="en-US" sz="1300" kern="0" baseline="30000" dirty="0">
                <a:solidFill>
                  <a:srgbClr val="505050"/>
                </a:solidFill>
                <a:cs typeface="Arial" panose="020B0604020202020204" pitchFamily="34" charset="0"/>
              </a:rPr>
              <a:t>†</a:t>
            </a:r>
            <a:endParaRPr lang="en-US" sz="1300" kern="0" dirty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marL="285750" indent="-285750" defTabSz="1151797" eaLnBrk="0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300" kern="0" dirty="0">
                <a:solidFill>
                  <a:srgbClr val="505050"/>
                </a:solidFill>
                <a:cs typeface="Arial" panose="020B0604020202020204" pitchFamily="34" charset="0"/>
              </a:rPr>
              <a:t>Viral load (VL) &lt;50 c/mL for ≥2 months before screening; one VL≥50 and &lt;200 c/mL within 12 months prior to screening allowed</a:t>
            </a:r>
          </a:p>
          <a:p>
            <a:pPr marL="285750" indent="-285750" defTabSz="1151797" eaLnBrk="0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300" kern="0" dirty="0">
                <a:solidFill>
                  <a:srgbClr val="505050"/>
                </a:solidFill>
                <a:cs typeface="Arial" panose="020B0604020202020204" pitchFamily="34" charset="0"/>
              </a:rPr>
              <a:t>Creatinine clearance (by Cockcroft-Gault) ≥50 mL/min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640" y="6356350"/>
            <a:ext cx="457200" cy="365125"/>
          </a:xfrm>
        </p:spPr>
        <p:txBody>
          <a:bodyPr/>
          <a:lstStyle/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1480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66" y="15156"/>
            <a:ext cx="8244000" cy="991363"/>
          </a:xfrm>
        </p:spPr>
        <p:txBody>
          <a:bodyPr/>
          <a:lstStyle/>
          <a:p>
            <a:r>
              <a:rPr lang="nl-BE" dirty="0"/>
              <a:t>Primary Endpoint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88" y="5525253"/>
            <a:ext cx="43767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*Single VL &gt;50c/mL at Week 48 also considered as a rebounder</a:t>
            </a:r>
          </a:p>
          <a:p>
            <a:r>
              <a:rPr lang="en-US" sz="1000" dirty="0"/>
              <a:t>MH = </a:t>
            </a:r>
            <a:r>
              <a:rPr lang="en-US" sz="1000" b="0" dirty="0"/>
              <a:t>Mantel-</a:t>
            </a:r>
            <a:r>
              <a:rPr lang="en-US" sz="1000" b="0" dirty="0" err="1"/>
              <a:t>Haenszel</a:t>
            </a:r>
            <a:r>
              <a:rPr lang="en-US" sz="1000" b="0" dirty="0"/>
              <a:t> test adjusting for </a:t>
            </a:r>
            <a:r>
              <a:rPr lang="en-US" sz="1000" b="0" dirty="0" err="1"/>
              <a:t>bPI</a:t>
            </a:r>
            <a:r>
              <a:rPr lang="en-US" sz="1000" b="0" dirty="0"/>
              <a:t> at screening</a:t>
            </a:r>
            <a:br>
              <a:rPr lang="en-US" sz="1000" b="0" dirty="0"/>
            </a:br>
            <a:r>
              <a:rPr lang="en-US" sz="1000" b="0" dirty="0"/>
              <a:t>CI = confidence interval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91324" y="966674"/>
            <a:ext cx="8435812" cy="43559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kern="0" dirty="0">
                <a:ea typeface="ＭＳ Ｐゴシック"/>
              </a:rPr>
              <a:t>Proportion of patients with virologic rebound, cumulative through Week 48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600" kern="0" dirty="0">
              <a:ea typeface="ＭＳ Ｐゴシック"/>
            </a:endParaRPr>
          </a:p>
          <a:p>
            <a:pPr marL="461963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sz="2000" dirty="0">
                <a:latin typeface="+mn-lt"/>
                <a:ea typeface="Times New Roman" pitchFamily="18" charset="0"/>
                <a:cs typeface="Arial" panose="020B0604020202020204" pitchFamily="34" charset="0"/>
              </a:rPr>
              <a:t>Virologic rebound definition: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1800" dirty="0">
                <a:latin typeface="+mn-lt"/>
                <a:ea typeface="Times New Roman" pitchFamily="18" charset="0"/>
                <a:cs typeface="Arial" panose="020B0604020202020204" pitchFamily="34" charset="0"/>
              </a:rPr>
              <a:t>Confirmed VL≥50 c/mL* or</a:t>
            </a:r>
            <a:endParaRPr lang="nl-BE" sz="1800" dirty="0">
              <a:latin typeface="+mn-lt"/>
              <a:ea typeface="Times New Roman" pitchFamily="18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1800" dirty="0">
                <a:latin typeface="+mn-lt"/>
                <a:ea typeface="Times New Roman" pitchFamily="18" charset="0"/>
                <a:cs typeface="Arial" panose="020B0604020202020204" pitchFamily="34" charset="0"/>
              </a:rPr>
              <a:t>Premature discontinuations (irrespective of reason),                       with last (single) VL≥50 c/mL through Week 48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BE" sz="600" dirty="0">
              <a:latin typeface="+mn-lt"/>
              <a:ea typeface="Times New Roman" pitchFamily="18" charset="0"/>
              <a:cs typeface="Arial" panose="020B0604020202020204" pitchFamily="34" charset="0"/>
            </a:endParaRPr>
          </a:p>
          <a:p>
            <a:pPr marL="461963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nl-BE" sz="2000" dirty="0">
                <a:latin typeface="+mn-lt"/>
                <a:ea typeface="Times New Roman" pitchFamily="18" charset="0"/>
                <a:cs typeface="Arial" panose="020B0604020202020204" pitchFamily="34" charset="0"/>
              </a:rPr>
              <a:t>Statistical analysis: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1800" dirty="0">
                <a:latin typeface="+mn-lt"/>
                <a:ea typeface="Times New Roman" pitchFamily="18" charset="0"/>
                <a:cs typeface="Arial" panose="020B0604020202020204" pitchFamily="34" charset="0"/>
              </a:rPr>
              <a:t>Stratified MH difference (95% CI) between D/C/F/TAF and control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1800" dirty="0">
                <a:latin typeface="+mn-lt"/>
                <a:ea typeface="Times New Roman" pitchFamily="18" charset="0"/>
                <a:cs typeface="Arial" panose="020B0604020202020204" pitchFamily="34" charset="0"/>
                <a:sym typeface="Wingdings" panose="05000000000000000000" pitchFamily="2" charset="2"/>
              </a:rPr>
              <a:t>Non-inferiority margin: upper limit of 95% CI </a:t>
            </a:r>
            <a:r>
              <a:rPr lang="nl-BE" sz="1800" b="1" dirty="0">
                <a:latin typeface="+mn-lt"/>
                <a:ea typeface="Times New Roman" pitchFamily="18" charset="0"/>
                <a:cs typeface="Arial" panose="020B0604020202020204" pitchFamily="34" charset="0"/>
                <a:sym typeface="Wingdings" panose="05000000000000000000" pitchFamily="2" charset="2"/>
              </a:rPr>
              <a:t>&lt;4%</a:t>
            </a:r>
            <a:r>
              <a:rPr lang="nl-BE" sz="1800" dirty="0">
                <a:latin typeface="+mn-lt"/>
                <a:ea typeface="Times New Roman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BE" sz="1800" b="1" dirty="0">
                <a:latin typeface="+mn-lt"/>
                <a:ea typeface="Times New Roman" pitchFamily="18" charset="0"/>
                <a:cs typeface="Arial" panose="020B0604020202020204" pitchFamily="34" charset="0"/>
                <a:sym typeface="Wingdings" panose="05000000000000000000" pitchFamily="2" charset="2"/>
              </a:rPr>
              <a:t>at Week 48</a:t>
            </a:r>
            <a:endParaRPr lang="nl-BE" sz="1400" b="1" dirty="0">
              <a:latin typeface="+mn-lt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677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 bwMode="auto">
          <a:xfrm>
            <a:off x="215304" y="94361"/>
            <a:ext cx="8242859" cy="80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chemeClr val="accent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/>
              <a:t>Baseline Demographics and Disease Characteristics</a:t>
            </a:r>
          </a:p>
        </p:txBody>
      </p:sp>
      <p:graphicFrame>
        <p:nvGraphicFramePr>
          <p:cNvPr id="22721" name="Group 19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9329722"/>
              </p:ext>
            </p:extLst>
          </p:nvPr>
        </p:nvGraphicFramePr>
        <p:xfrm>
          <a:off x="290254" y="605826"/>
          <a:ext cx="8613903" cy="5464079"/>
        </p:xfrm>
        <a:graphic>
          <a:graphicData uri="http://schemas.openxmlformats.org/drawingml/2006/table">
            <a:tbl>
              <a:tblPr/>
              <a:tblGrid>
                <a:gridCol w="4601284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0"/>
                    </a:ext>
                  </a:extLst>
                </a:gridCol>
                <a:gridCol w="2043937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1"/>
                    </a:ext>
                  </a:extLst>
                </a:gridCol>
                <a:gridCol w="1968682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2"/>
                    </a:ext>
                  </a:extLst>
                </a:gridCol>
              </a:tblGrid>
              <a:tr h="496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12" charset="-128"/>
                      </a:endParaRPr>
                    </a:p>
                  </a:txBody>
                  <a:tcPr marL="90000" marR="9000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112" charset="-128"/>
                        </a:rPr>
                        <a:t>D/C/F/TAF QD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112" charset="-128"/>
                        </a:rPr>
                        <a:t>N=763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112" charset="-128"/>
                        </a:rPr>
                        <a:t>Control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112" charset="-128"/>
                        </a:rPr>
                        <a:t>N=378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0"/>
                  </a:ext>
                </a:extLst>
              </a:tr>
              <a:tr h="28898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+mn-cs"/>
                        </a:rPr>
                        <a:t>Median (range) age, years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ea typeface="ＭＳ Ｐゴシック" pitchFamily="112" charset="-128"/>
                        </a:rPr>
                        <a:t>46 (19–75)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ea typeface="ＭＳ Ｐゴシック" pitchFamily="112" charset="-128"/>
                        </a:rPr>
                        <a:t>45 (20–78)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98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+mn-cs"/>
                        </a:rPr>
                        <a:t>Female, n (%)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12" charset="-128"/>
                        </a:rPr>
                        <a:t>140 (18.3)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112" charset="-128"/>
                        </a:rPr>
                        <a:t>65 (17.2)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1"/>
                  </a:ext>
                </a:extLst>
              </a:tr>
              <a:tr h="2889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Arial Unicode MS" panose="020B0604020202020204" pitchFamily="34" charset="-128"/>
                        </a:rPr>
                        <a:t>Race, n (%)</a:t>
                      </a:r>
                      <a:endParaRPr lang="en-GB" sz="1400" dirty="0">
                        <a:effectLst/>
                        <a:latin typeface="+mn-lt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4"/>
                  </a:ext>
                </a:extLst>
              </a:tr>
              <a:tr h="288984">
                <a:tc>
                  <a:txBody>
                    <a:bodyPr/>
                    <a:lstStyle/>
                    <a:p>
                      <a:pPr marL="1085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Arial Unicode MS" panose="020B0604020202020204" pitchFamily="34" charset="-128"/>
                        </a:rPr>
                        <a:t>White</a:t>
                      </a:r>
                      <a:endParaRPr lang="en-GB" sz="1400" dirty="0">
                        <a:effectLst/>
                        <a:latin typeface="+mn-lt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Arial Unicode MS" panose="020B0604020202020204" pitchFamily="34" charset="-128"/>
                        </a:rPr>
                        <a:t>573 (75.1)</a:t>
                      </a:r>
                      <a:endParaRPr lang="en-GB" sz="1400" dirty="0">
                        <a:effectLst/>
                        <a:latin typeface="+mn-lt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Arial Unicode MS" panose="020B0604020202020204" pitchFamily="34" charset="-128"/>
                        </a:rPr>
                        <a:t>282 (74.6)</a:t>
                      </a:r>
                      <a:endParaRPr lang="en-GB" sz="1400" dirty="0">
                        <a:effectLst/>
                        <a:latin typeface="+mn-lt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5"/>
                  </a:ext>
                </a:extLst>
              </a:tr>
              <a:tr h="288984">
                <a:tc>
                  <a:txBody>
                    <a:bodyPr/>
                    <a:lstStyle/>
                    <a:p>
                      <a:pPr marL="1085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Arial Unicode MS" panose="020B0604020202020204" pitchFamily="34" charset="-128"/>
                        </a:rPr>
                        <a:t>Black</a:t>
                      </a:r>
                      <a:endParaRPr lang="en-GB" sz="1400" dirty="0">
                        <a:effectLst/>
                        <a:latin typeface="+mn-lt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Arial Unicode MS" panose="020B0604020202020204" pitchFamily="34" charset="-128"/>
                        </a:rPr>
                        <a:t>155 (20.3)</a:t>
                      </a:r>
                      <a:endParaRPr lang="en-GB" sz="1400" dirty="0">
                        <a:effectLst/>
                        <a:latin typeface="+mn-lt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Arial Unicode MS" panose="020B0604020202020204" pitchFamily="34" charset="-128"/>
                        </a:rPr>
                        <a:t>82 (21.7)</a:t>
                      </a:r>
                      <a:endParaRPr lang="en-GB" sz="1400" dirty="0">
                        <a:effectLst/>
                        <a:latin typeface="+mn-lt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6"/>
                  </a:ext>
                </a:extLst>
              </a:tr>
              <a:tr h="288984">
                <a:tc>
                  <a:txBody>
                    <a:bodyPr/>
                    <a:lstStyle/>
                    <a:p>
                      <a:pPr marL="1085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Arial Unicode MS" panose="020B0604020202020204" pitchFamily="34" charset="-128"/>
                        </a:rPr>
                        <a:t>Asian/other races</a:t>
                      </a:r>
                      <a:endParaRPr lang="en-GB" sz="1400" dirty="0">
                        <a:effectLst/>
                        <a:latin typeface="+mn-lt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Arial Unicode MS" panose="020B0604020202020204" pitchFamily="34" charset="-128"/>
                        </a:rPr>
                        <a:t>35 (4.6)</a:t>
                      </a:r>
                      <a:endParaRPr lang="en-GB" sz="1400" dirty="0">
                        <a:effectLst/>
                        <a:latin typeface="+mn-lt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Arial Unicode MS" panose="020B0604020202020204" pitchFamily="34" charset="-128"/>
                        </a:rPr>
                        <a:t>14 (3.7)</a:t>
                      </a:r>
                      <a:endParaRPr lang="en-GB" sz="1400" dirty="0">
                        <a:effectLst/>
                        <a:latin typeface="+mn-lt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7"/>
                  </a:ext>
                </a:extLst>
              </a:tr>
              <a:tr h="2889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Median (range) CD4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cell count, cells/mm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3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50505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630 (111–1921)</a:t>
                      </a:r>
                      <a:endParaRPr lang="en-GB" sz="1400" baseline="0" dirty="0">
                        <a:solidFill>
                          <a:srgbClr val="50505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rgbClr val="50505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624 (131–1764)</a:t>
                      </a:r>
                      <a:endParaRPr lang="en-GB" sz="1400" baseline="0" dirty="0">
                        <a:solidFill>
                          <a:srgbClr val="50505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299589495"/>
                  </a:ext>
                </a:extLst>
              </a:tr>
              <a:tr h="2889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Median (range) time since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diagnosis, years 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ea typeface="ＭＳ Ｐゴシック" pitchFamily="112" charset="-128"/>
                        </a:rPr>
                        <a:t>9.3 (0.6–35.0)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ea typeface="ＭＳ Ｐゴシック" pitchFamily="112" charset="-128"/>
                        </a:rPr>
                        <a:t>8.9 (0.6–32.6)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355253366"/>
                  </a:ext>
                </a:extLst>
              </a:tr>
              <a:tr h="2889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On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first ARV regimen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, n (%)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50505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317 (41.6)</a:t>
                      </a:r>
                      <a:endParaRPr lang="en-GB" sz="1400" baseline="0" dirty="0">
                        <a:solidFill>
                          <a:srgbClr val="50505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rgbClr val="50505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160 (42.6)</a:t>
                      </a:r>
                      <a:endParaRPr lang="en-GB" sz="1400" baseline="0" dirty="0">
                        <a:solidFill>
                          <a:srgbClr val="50505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4254215238"/>
                  </a:ext>
                </a:extLst>
              </a:tr>
              <a:tr h="2889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Prior VF, n (%)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793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400" b="1" baseline="0" dirty="0">
                          <a:solidFill>
                            <a:srgbClr val="50505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116 (15.2)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 dirty="0">
                          <a:solidFill>
                            <a:srgbClr val="50505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53 (14.1)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4196241464"/>
                  </a:ext>
                </a:extLst>
              </a:tr>
              <a:tr h="2889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Boosted PI at screening, n (%)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aseline="0" dirty="0">
                        <a:solidFill>
                          <a:srgbClr val="50505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aseline="0" dirty="0">
                        <a:solidFill>
                          <a:srgbClr val="50505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3233330329"/>
                  </a:ext>
                </a:extLst>
              </a:tr>
              <a:tr h="288984">
                <a:tc>
                  <a:txBody>
                    <a:bodyPr/>
                    <a:lstStyle/>
                    <a:p>
                      <a:pPr marL="1085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DRV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Arial Unicode MS" panose="020B0604020202020204" pitchFamily="34" charset="-128"/>
                        </a:rPr>
                        <a:t>540 (70.8)</a:t>
                      </a:r>
                      <a:endParaRPr lang="en-GB" sz="1400" dirty="0">
                        <a:effectLst/>
                        <a:latin typeface="+mn-lt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Arial Unicode MS" panose="020B0604020202020204" pitchFamily="34" charset="-128"/>
                        </a:rPr>
                        <a:t>266 (70.4)</a:t>
                      </a:r>
                      <a:endParaRPr lang="en-GB" sz="1400" dirty="0">
                        <a:effectLst/>
                        <a:latin typeface="+mn-lt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476350662"/>
                  </a:ext>
                </a:extLst>
              </a:tr>
              <a:tr h="288984">
                <a:tc>
                  <a:txBody>
                    <a:bodyPr/>
                    <a:lstStyle/>
                    <a:p>
                      <a:pPr marL="1085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ATV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Arial Unicode MS" panose="020B0604020202020204" pitchFamily="34" charset="-128"/>
                        </a:rPr>
                        <a:t>164 (21.5)</a:t>
                      </a:r>
                      <a:endParaRPr lang="en-GB" sz="1400" dirty="0">
                        <a:effectLst/>
                        <a:latin typeface="+mn-lt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Arial Unicode MS" panose="020B0604020202020204" pitchFamily="34" charset="-128"/>
                        </a:rPr>
                        <a:t>82 (21.7)</a:t>
                      </a:r>
                      <a:endParaRPr lang="en-GB" sz="1400" dirty="0">
                        <a:effectLst/>
                        <a:latin typeface="+mn-lt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614336192"/>
                  </a:ext>
                </a:extLst>
              </a:tr>
              <a:tr h="288984">
                <a:tc>
                  <a:txBody>
                    <a:bodyPr/>
                    <a:lstStyle/>
                    <a:p>
                      <a:pPr marL="1085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LPV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Arial Unicode MS" panose="020B0604020202020204" pitchFamily="34" charset="-128"/>
                        </a:rPr>
                        <a:t>59 (7.7)</a:t>
                      </a:r>
                      <a:endParaRPr lang="en-GB" sz="1400" dirty="0">
                        <a:effectLst/>
                        <a:latin typeface="+mn-lt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Arial Unicode MS" panose="020B0604020202020204" pitchFamily="34" charset="-128"/>
                        </a:rPr>
                        <a:t>30 (7.9)</a:t>
                      </a:r>
                      <a:endParaRPr lang="en-GB" sz="1400" dirty="0">
                        <a:effectLst/>
                        <a:latin typeface="+mn-lt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3268240375"/>
                  </a:ext>
                </a:extLst>
              </a:tr>
              <a:tr h="288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Cobicistat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107 (14.0)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65 (17.2)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301065769"/>
                  </a:ext>
                </a:extLst>
              </a:tr>
              <a:tr h="288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Mean (SD)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eGFR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creatinine</a:t>
                      </a:r>
                      <a:r>
                        <a:rPr lang="en-GB" sz="1400" kern="120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(Cockcroft-Gault)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107.5 (30.56)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107.0 (30.29)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35604887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4831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2709078"/>
              </p:ext>
            </p:extLst>
          </p:nvPr>
        </p:nvGraphicFramePr>
        <p:xfrm>
          <a:off x="541793" y="1161954"/>
          <a:ext cx="2870044" cy="3558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Rectangle 30"/>
          <p:cNvSpPr/>
          <p:nvPr/>
        </p:nvSpPr>
        <p:spPr>
          <a:xfrm rot="16200000">
            <a:off x="-918993" y="2666894"/>
            <a:ext cx="2617895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 eaLnBrk="0" hangingPunct="0"/>
            <a:r>
              <a:rPr lang="nl-BE" sz="1400" kern="0" dirty="0">
                <a:ea typeface="ＭＳ Ｐゴシック"/>
              </a:rPr>
              <a:t>Proportion of patients (%)</a:t>
            </a:r>
            <a:endParaRPr lang="en-US" sz="1400" kern="0" dirty="0">
              <a:ea typeface="ＭＳ Ｐゴシック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6065" y="4977550"/>
            <a:ext cx="8793889" cy="1107996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Most rebounders (10/14 D/C/F/TAF and 5/8 control) </a:t>
            </a:r>
            <a:r>
              <a:rPr lang="en-US" sz="1400" dirty="0" err="1"/>
              <a:t>resuppressed</a:t>
            </a:r>
            <a:r>
              <a:rPr lang="en-US" sz="1400" dirty="0"/>
              <a:t> (&lt;50c/mL) by Week 24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No confirmed rebounds ≥200 c/mL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No discontinuations for VF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No DRV/primary PI or NRTI RAMs were observed </a:t>
            </a:r>
            <a:r>
              <a:rPr lang="en-US" sz="1400" dirty="0"/>
              <a:t>(2 patients genotyped in each group)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35891" y="33653"/>
            <a:ext cx="8280000" cy="743116"/>
          </a:xfrm>
        </p:spPr>
        <p:txBody>
          <a:bodyPr/>
          <a:lstStyle/>
          <a:p>
            <a:r>
              <a:rPr lang="en-US" dirty="0"/>
              <a:t>Week 24 Efficacy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13211" y="1218736"/>
            <a:ext cx="250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/>
              <a:t>% confirmed virologic rebound cumulative      through Week 24</a:t>
            </a:r>
            <a:endParaRPr lang="en-US" sz="14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06418" y="1007380"/>
            <a:ext cx="5654551" cy="4012920"/>
            <a:chOff x="3706418" y="1007380"/>
            <a:chExt cx="5654551" cy="4012920"/>
          </a:xfrm>
        </p:grpSpPr>
        <p:graphicFrame>
          <p:nvGraphicFramePr>
            <p:cNvPr id="19" name="Chart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9581435"/>
                </p:ext>
              </p:extLst>
            </p:nvPr>
          </p:nvGraphicFramePr>
          <p:xfrm>
            <a:off x="3706418" y="1007380"/>
            <a:ext cx="5203835" cy="37051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1" name="TextBox 20"/>
            <p:cNvSpPr txBox="1">
              <a:spLocks noChangeAspect="1"/>
            </p:cNvSpPr>
            <p:nvPr/>
          </p:nvSpPr>
          <p:spPr>
            <a:xfrm>
              <a:off x="4485152" y="3896298"/>
              <a:ext cx="74407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900" b="1" dirty="0">
                  <a:solidFill>
                    <a:schemeClr val="bg1"/>
                  </a:solidFill>
                </a:rPr>
                <a:t>(n=735)</a:t>
              </a:r>
            </a:p>
          </p:txBody>
        </p:sp>
        <p:sp>
          <p:nvSpPr>
            <p:cNvPr id="23" name="TextBox 22"/>
            <p:cNvSpPr txBox="1">
              <a:spLocks noChangeAspect="1"/>
            </p:cNvSpPr>
            <p:nvPr/>
          </p:nvSpPr>
          <p:spPr>
            <a:xfrm>
              <a:off x="5185023" y="3896298"/>
              <a:ext cx="82293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900" b="1" dirty="0">
                  <a:solidFill>
                    <a:schemeClr val="bg1"/>
                  </a:solidFill>
                </a:rPr>
                <a:t>(n=361)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596491" y="1218736"/>
              <a:ext cx="37644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dirty="0"/>
                <a:t>% response and virologic failure </a:t>
              </a:r>
              <a:br>
                <a:rPr lang="nl-BE" sz="1400" dirty="0"/>
              </a:br>
              <a:r>
                <a:rPr lang="nl-BE" sz="1400" dirty="0"/>
                <a:t>at Week 24 (FDA snapshot)</a:t>
              </a:r>
              <a:endParaRPr lang="en-US" sz="14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460709" y="4681746"/>
              <a:ext cx="44495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/>
                <a:t>VF (50c/mL) at W24 defined as last VL in W24 window ≥50c/mL, or premature discontinuations (≠ AE/death), with last (single) VL ≥50c/mL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45922" y="3392269"/>
            <a:ext cx="2481770" cy="392175"/>
            <a:chOff x="1045922" y="3422249"/>
            <a:chExt cx="2481770" cy="392175"/>
          </a:xfrm>
        </p:grpSpPr>
        <p:grpSp>
          <p:nvGrpSpPr>
            <p:cNvPr id="16" name="Group 42"/>
            <p:cNvGrpSpPr>
              <a:grpSpLocks/>
            </p:cNvGrpSpPr>
            <p:nvPr/>
          </p:nvGrpSpPr>
          <p:grpSpPr bwMode="auto">
            <a:xfrm>
              <a:off x="1647837" y="3742424"/>
              <a:ext cx="1188000" cy="72000"/>
              <a:chOff x="2766" y="1690"/>
              <a:chExt cx="448" cy="66"/>
            </a:xfrm>
          </p:grpSpPr>
          <p:sp>
            <p:nvSpPr>
              <p:cNvPr id="17" name="Line 43"/>
              <p:cNvSpPr>
                <a:spLocks noChangeShapeType="1"/>
              </p:cNvSpPr>
              <p:nvPr/>
            </p:nvSpPr>
            <p:spPr bwMode="auto">
              <a:xfrm>
                <a:off x="2768" y="1690"/>
                <a:ext cx="0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44"/>
              <p:cNvSpPr>
                <a:spLocks noChangeShapeType="1"/>
              </p:cNvSpPr>
              <p:nvPr/>
            </p:nvSpPr>
            <p:spPr bwMode="auto">
              <a:xfrm>
                <a:off x="2766" y="1693"/>
                <a:ext cx="4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45"/>
              <p:cNvSpPr>
                <a:spLocks noChangeShapeType="1"/>
              </p:cNvSpPr>
              <p:nvPr/>
            </p:nvSpPr>
            <p:spPr bwMode="auto">
              <a:xfrm>
                <a:off x="3212" y="1690"/>
                <a:ext cx="0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045922" y="3422249"/>
              <a:ext cx="2481770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050" dirty="0">
                  <a:cs typeface="Arial" panose="020B0604020202020204" pitchFamily="34" charset="0"/>
                </a:rPr>
                <a:t>∆ –0.3% (95% CI: –2.0%, 1.5%)</a:t>
              </a:r>
              <a:endParaRPr lang="en-GB" sz="1050" b="1" baseline="300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112382" y="911348"/>
            <a:ext cx="2513270" cy="369373"/>
            <a:chOff x="4112382" y="941328"/>
            <a:chExt cx="2513270" cy="369373"/>
          </a:xfrm>
        </p:grpSpPr>
        <p:sp>
          <p:nvSpPr>
            <p:cNvPr id="25" name="Line 43"/>
            <p:cNvSpPr>
              <a:spLocks noChangeShapeType="1"/>
            </p:cNvSpPr>
            <p:nvPr/>
          </p:nvSpPr>
          <p:spPr bwMode="auto">
            <a:xfrm>
              <a:off x="4832591" y="1238701"/>
              <a:ext cx="0" cy="7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7" name="Line 44"/>
            <p:cNvSpPr>
              <a:spLocks noChangeShapeType="1"/>
            </p:cNvSpPr>
            <p:nvPr/>
          </p:nvSpPr>
          <p:spPr bwMode="auto">
            <a:xfrm>
              <a:off x="4829537" y="1241974"/>
              <a:ext cx="6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8" name="Line 45"/>
            <p:cNvSpPr>
              <a:spLocks noChangeShapeType="1"/>
            </p:cNvSpPr>
            <p:nvPr/>
          </p:nvSpPr>
          <p:spPr bwMode="auto">
            <a:xfrm>
              <a:off x="5510483" y="1238701"/>
              <a:ext cx="0" cy="7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112382" y="941328"/>
              <a:ext cx="2513270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050" dirty="0">
                  <a:cs typeface="Arial" panose="020B0604020202020204" pitchFamily="34" charset="0"/>
                </a:rPr>
                <a:t>∆ 0.8% (95</a:t>
              </a:r>
              <a:r>
                <a:rPr lang="en-GB" sz="1050" dirty="0">
                  <a:solidFill>
                    <a:srgbClr val="505050"/>
                  </a:solidFill>
                  <a:cs typeface="Arial" panose="020B0604020202020204" pitchFamily="34" charset="0"/>
                </a:rPr>
                <a:t>% CI: –1.7%, 3.3%)</a:t>
              </a:r>
              <a:endParaRPr lang="en-GB" sz="1050" b="1" baseline="30000" dirty="0">
                <a:solidFill>
                  <a:srgbClr val="50505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0899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3889218"/>
              </p:ext>
            </p:extLst>
          </p:nvPr>
        </p:nvGraphicFramePr>
        <p:xfrm>
          <a:off x="277500" y="1065501"/>
          <a:ext cx="8694295" cy="3641493"/>
        </p:xfrm>
        <a:graphic>
          <a:graphicData uri="http://schemas.openxmlformats.org/drawingml/2006/table">
            <a:tbl>
              <a:tblPr/>
              <a:tblGrid>
                <a:gridCol w="4802419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0"/>
                    </a:ext>
                  </a:extLst>
                </a:gridCol>
                <a:gridCol w="2153454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1"/>
                    </a:ext>
                  </a:extLst>
                </a:gridCol>
                <a:gridCol w="1738422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2"/>
                    </a:ext>
                  </a:extLst>
                </a:gridCol>
              </a:tblGrid>
              <a:tr h="491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-122"/>
                          <a:cs typeface="Times New Roman" pitchFamily="18" charset="0"/>
                        </a:rPr>
                        <a:t>Parameter, n (%)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112" charset="-128"/>
                        </a:rPr>
                        <a:t>D/C/F/TAF QD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112" charset="-128"/>
                        </a:rPr>
                        <a:t>N=763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112" charset="-128"/>
                        </a:rPr>
                        <a:t>Control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112" charset="-128"/>
                        </a:rPr>
                        <a:t>N=378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0"/>
                  </a:ext>
                </a:extLst>
              </a:tr>
              <a:tr h="272781"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≥1 AE, any grade, regardless of causality</a:t>
                      </a:r>
                      <a:endParaRPr kumimoji="0" lang="en-US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543 (71.2)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265 (70.1)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4"/>
                  </a:ext>
                </a:extLst>
              </a:tr>
              <a:tr h="272781"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≥1 grade 3–4 AE related to study drug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 (1.2)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 (0.5)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5"/>
                  </a:ext>
                </a:extLst>
              </a:tr>
              <a:tr h="277379"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≥1 serious AE</a:t>
                      </a:r>
                      <a:endParaRPr kumimoji="0" lang="en-US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 (2.5)</a:t>
                      </a:r>
                      <a:endParaRPr kumimoji="0" lang="en-US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-122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 (3.2)</a:t>
                      </a:r>
                      <a:endParaRPr kumimoji="0" lang="en-US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-122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6"/>
                  </a:ext>
                </a:extLst>
              </a:tr>
              <a:tr h="265119"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Total discontinuations</a:t>
                      </a:r>
                      <a:endParaRPr kumimoji="0" lang="en-US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ea typeface="宋体" charset="-122"/>
                          <a:cs typeface="Times New Roman" pitchFamily="18" charset="0"/>
                        </a:rPr>
                        <a:t>22 (2.9)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lt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ea typeface="宋体" charset="-122"/>
                          <a:cs typeface="Times New Roman" pitchFamily="18" charset="0"/>
                        </a:rPr>
                        <a:t>11 (2.9)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lt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7"/>
                  </a:ext>
                </a:extLst>
              </a:tr>
              <a:tr h="265119"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≥1 AE leading to permanent discontinuation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-122"/>
                          <a:cs typeface="Times New Roman" pitchFamily="18" charset="0"/>
                        </a:rPr>
                        <a:t>10 (1.3)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-122"/>
                          <a:cs typeface="Times New Roman" pitchFamily="18" charset="0"/>
                        </a:rPr>
                        <a:t>4 (1.1)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8"/>
                  </a:ext>
                </a:extLst>
              </a:tr>
              <a:tr h="265119"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Discontinuations due to renal AEs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-122"/>
                          <a:cs typeface="Times New Roman" pitchFamily="18" charset="0"/>
                        </a:rPr>
                        <a:t>1 (0.1)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-122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-122"/>
                          <a:cs typeface="Times New Roman" pitchFamily="18" charset="0"/>
                        </a:rPr>
                        <a:t>2 (0.5)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-122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539934771"/>
                  </a:ext>
                </a:extLst>
              </a:tr>
              <a:tr h="265119"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Deaths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-122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-122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9"/>
                  </a:ext>
                </a:extLst>
              </a:tr>
              <a:tr h="286573"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Most common AEs (≥5% both arms)</a:t>
                      </a:r>
                      <a:endParaRPr kumimoji="0" lang="en-US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-122"/>
                          <a:cs typeface="Times New Roman" pitchFamily="18" charset="0"/>
                        </a:rPr>
                        <a:t> 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10"/>
                  </a:ext>
                </a:extLst>
              </a:tr>
              <a:tr h="303430">
                <a:tc>
                  <a:txBody>
                    <a:bodyPr/>
                    <a:lstStyle/>
                    <a:p>
                      <a:pPr marL="2667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Nasopharyngitis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58 (7.6)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25 (6.6)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11"/>
                  </a:ext>
                </a:extLst>
              </a:tr>
              <a:tr h="303430">
                <a:tc>
                  <a:txBody>
                    <a:bodyPr/>
                    <a:lstStyle/>
                    <a:p>
                      <a:pPr marL="2667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Upper respiratory tract infection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48 (6.3)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24 (6.3)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12"/>
                  </a:ext>
                </a:extLst>
              </a:tr>
              <a:tr h="304963">
                <a:tc>
                  <a:txBody>
                    <a:bodyPr/>
                    <a:lstStyle/>
                    <a:p>
                      <a:pPr marL="2667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Vitamin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D </a:t>
                      </a:r>
                      <a:r>
                        <a:rPr kumimoji="0" 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deficiency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42 (5.5)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 (5.0)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13"/>
                  </a:ext>
                </a:extLst>
              </a:tr>
            </a:tbl>
          </a:graphicData>
        </a:graphic>
      </p:graphicFrame>
      <p:sp>
        <p:nvSpPr>
          <p:cNvPr id="8" name="Title 2"/>
          <p:cNvSpPr txBox="1">
            <a:spLocks/>
          </p:cNvSpPr>
          <p:nvPr/>
        </p:nvSpPr>
        <p:spPr bwMode="auto">
          <a:xfrm>
            <a:off x="284886" y="20691"/>
            <a:ext cx="8242859" cy="99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chemeClr val="accent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/>
              <a:t>Adverse Events Through 24 Weeks</a:t>
            </a:r>
          </a:p>
        </p:txBody>
      </p:sp>
      <p:sp>
        <p:nvSpPr>
          <p:cNvPr id="2" name="Rectangle 1"/>
          <p:cNvSpPr/>
          <p:nvPr/>
        </p:nvSpPr>
        <p:spPr>
          <a:xfrm>
            <a:off x="-7493" y="5608349"/>
            <a:ext cx="7239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nl-BE" sz="1200" baseline="30000" dirty="0">
                <a:cs typeface="Arial" panose="020B0604020202020204" pitchFamily="34" charset="0"/>
              </a:rPr>
              <a:t>a</a:t>
            </a:r>
            <a:r>
              <a:rPr lang="nl-BE" sz="1200" dirty="0">
                <a:cs typeface="Arial" panose="020B0604020202020204" pitchFamily="34" charset="0"/>
              </a:rPr>
              <a:t>Worsening of a pre-existing chronic kidney disease (Grade 2, non-serious);                   </a:t>
            </a:r>
            <a:r>
              <a:rPr lang="nl-BE" sz="1200" baseline="30000" dirty="0">
                <a:cs typeface="Arial" panose="020B0604020202020204" pitchFamily="34" charset="0"/>
              </a:rPr>
              <a:t>b</a:t>
            </a:r>
            <a:r>
              <a:rPr lang="nl-BE" sz="1200" dirty="0">
                <a:cs typeface="Arial" panose="020B0604020202020204" pitchFamily="34" charset="0"/>
              </a:rPr>
              <a:t>One toxic nephropathy (Grade 4, non-serious) and one renal tubular disorder (Grade 1)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1129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 bwMode="auto">
          <a:xfrm>
            <a:off x="361530" y="20691"/>
            <a:ext cx="8242859" cy="99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chemeClr val="accent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/>
              <a:t>Grade 3 or 4 Laboratory Abnormalities Through Week 24</a:t>
            </a:r>
          </a:p>
        </p:txBody>
      </p:sp>
      <p:graphicFrame>
        <p:nvGraphicFramePr>
          <p:cNvPr id="6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5394524"/>
              </p:ext>
            </p:extLst>
          </p:nvPr>
        </p:nvGraphicFramePr>
        <p:xfrm>
          <a:off x="457200" y="1023645"/>
          <a:ext cx="8391832" cy="2439475"/>
        </p:xfrm>
        <a:graphic>
          <a:graphicData uri="http://schemas.openxmlformats.org/drawingml/2006/table">
            <a:tbl>
              <a:tblPr/>
              <a:tblGrid>
                <a:gridCol w="5098473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0"/>
                    </a:ext>
                  </a:extLst>
                </a:gridCol>
                <a:gridCol w="1903460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1"/>
                    </a:ext>
                  </a:extLst>
                </a:gridCol>
                <a:gridCol w="1389899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2"/>
                    </a:ext>
                  </a:extLst>
                </a:gridCol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Parameter, n (%)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112" charset="-128"/>
                        </a:rPr>
                        <a:t>D/C/F/TAF QD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112" charset="-128"/>
                        </a:rPr>
                        <a:t>N=763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112" charset="-128"/>
                        </a:rPr>
                        <a:t>Control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112" charset="-128"/>
                        </a:rPr>
                        <a:t>N=378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0"/>
                  </a:ext>
                </a:extLst>
              </a:tr>
              <a:tr h="375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 Creatinine </a:t>
                      </a:r>
                      <a:r>
                        <a:rPr kumimoji="0" lang="en-US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clearance</a:t>
                      </a:r>
                      <a:r>
                        <a:rPr kumimoji="0" lang="en-US" sz="1600" b="0" i="0" u="none" strike="noStrike" kern="1200" cap="none" normalizeH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6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(&lt;60 mL/min)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31 (4.1)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12 (3.2)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1"/>
                  </a:ext>
                </a:extLst>
              </a:tr>
              <a:tr h="375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 Fasting LDL-C (≥4.90 </a:t>
                      </a:r>
                      <a:r>
                        <a:rPr kumimoji="0" lang="en-US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mmoL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/L)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23 (3.0)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 (0.5)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4"/>
                  </a:ext>
                </a:extLst>
              </a:tr>
              <a:tr h="375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 Phosphate (&lt;0.65 </a:t>
                      </a:r>
                      <a:r>
                        <a:rPr kumimoji="0" lang="en-US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mmoL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/L)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3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 15 (2.0)	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15 (4.0)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6"/>
                  </a:ext>
                </a:extLst>
              </a:tr>
              <a:tr h="375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 Creatinine kinase (≥10 x ULN)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10 (1.3)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8 (2.1)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7"/>
                  </a:ext>
                </a:extLst>
              </a:tr>
              <a:tr h="375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 Total bilirubin (≥2.6 x ULN)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 (0.1)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16 (4.3)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8"/>
                  </a:ext>
                </a:extLst>
              </a:tr>
            </a:tbl>
          </a:graphicData>
        </a:graphic>
      </p:graphicFrame>
      <p:sp>
        <p:nvSpPr>
          <p:cNvPr id="9" name="Rectangle 185"/>
          <p:cNvSpPr>
            <a:spLocks noChangeArrowheads="1"/>
          </p:cNvSpPr>
          <p:nvPr/>
        </p:nvSpPr>
        <p:spPr bwMode="auto">
          <a:xfrm flipH="1">
            <a:off x="389194" y="3582837"/>
            <a:ext cx="80168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ea typeface="ＭＳ Ｐゴシック"/>
                <a:cs typeface="Arial" pitchFamily="34" charset="0"/>
              </a:rPr>
              <a:t>Worst grade, treatment-emergent Grade 3 or 4 events occurring in ≥2% of patients in either arm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6465" y="4198848"/>
            <a:ext cx="86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No clinically or statistically significant difference </a:t>
            </a:r>
            <a:r>
              <a:rPr lang="nl-BE" dirty="0"/>
              <a:t>between arms </a:t>
            </a:r>
            <a:r>
              <a:rPr lang="en-US" dirty="0"/>
              <a:t>in median change from baseline to Week 24 in TC/HDL-C ratio (D/C/F/TAF 0.2 vs control 0.1; p=0.288*)</a:t>
            </a:r>
          </a:p>
        </p:txBody>
      </p:sp>
      <p:sp>
        <p:nvSpPr>
          <p:cNvPr id="7" name="Text Box 186"/>
          <p:cNvSpPr txBox="1">
            <a:spLocks noChangeArrowheads="1"/>
          </p:cNvSpPr>
          <p:nvPr/>
        </p:nvSpPr>
        <p:spPr bwMode="auto">
          <a:xfrm>
            <a:off x="14941" y="5453227"/>
            <a:ext cx="60366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baseline="30000" dirty="0" err="1"/>
              <a:t>a</a:t>
            </a:r>
            <a:r>
              <a:rPr lang="en-US" sz="1200" dirty="0" err="1"/>
              <a:t>Cockcroft</a:t>
            </a:r>
            <a:r>
              <a:rPr lang="en-US" sz="1200" dirty="0"/>
              <a:t>-Gault;</a:t>
            </a:r>
          </a:p>
          <a:p>
            <a:r>
              <a:rPr lang="en-US" sz="1200" dirty="0"/>
              <a:t>*Assessed by van </a:t>
            </a:r>
            <a:r>
              <a:rPr lang="en-US" sz="1200" dirty="0" err="1"/>
              <a:t>Elteren</a:t>
            </a:r>
            <a:r>
              <a:rPr lang="en-US" sz="1200" dirty="0"/>
              <a:t> test, controlling for </a:t>
            </a:r>
            <a:r>
              <a:rPr lang="en-US" sz="1200" dirty="0" err="1"/>
              <a:t>bPI</a:t>
            </a:r>
            <a:r>
              <a:rPr lang="en-US" sz="1200" dirty="0"/>
              <a:t> at screening;</a:t>
            </a:r>
          </a:p>
          <a:p>
            <a:r>
              <a:rPr lang="en-US" sz="1200" dirty="0"/>
              <a:t> ULN = upper limit of normal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493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Char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8282729"/>
              </p:ext>
            </p:extLst>
          </p:nvPr>
        </p:nvGraphicFramePr>
        <p:xfrm>
          <a:off x="4780227" y="1670750"/>
          <a:ext cx="4297825" cy="3018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itle 2"/>
          <p:cNvSpPr txBox="1">
            <a:spLocks/>
          </p:cNvSpPr>
          <p:nvPr/>
        </p:nvSpPr>
        <p:spPr bwMode="auto">
          <a:xfrm>
            <a:off x="464766" y="18904"/>
            <a:ext cx="8242859" cy="99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chemeClr val="accent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/>
              <a:t>Changes in </a:t>
            </a:r>
            <a:r>
              <a:rPr lang="en-US" dirty="0" err="1"/>
              <a:t>eGFR</a:t>
            </a:r>
            <a:r>
              <a:rPr lang="en-US" dirty="0"/>
              <a:t> Through Week 24</a:t>
            </a:r>
          </a:p>
        </p:txBody>
      </p:sp>
      <p:sp>
        <p:nvSpPr>
          <p:cNvPr id="74" name="TextBox 14"/>
          <p:cNvSpPr txBox="1">
            <a:spLocks noChangeArrowheads="1"/>
          </p:cNvSpPr>
          <p:nvPr/>
        </p:nvSpPr>
        <p:spPr bwMode="auto">
          <a:xfrm rot="16200000">
            <a:off x="-935238" y="2949390"/>
            <a:ext cx="24907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itchFamily="34" charset="0"/>
              </a:rPr>
              <a:t>Mean (SE) change from baseline </a:t>
            </a:r>
            <a:br>
              <a:rPr lang="en-US" sz="1200" dirty="0">
                <a:latin typeface="Arial" pitchFamily="34" charset="0"/>
              </a:rPr>
            </a:br>
            <a:r>
              <a:rPr lang="en-US" sz="1200" dirty="0">
                <a:latin typeface="Arial" pitchFamily="34" charset="0"/>
              </a:rPr>
              <a:t>in </a:t>
            </a:r>
            <a:r>
              <a:rPr lang="en-US" sz="1200" dirty="0" err="1">
                <a:latin typeface="Arial" pitchFamily="34" charset="0"/>
              </a:rPr>
              <a:t>eGFR</a:t>
            </a:r>
            <a:r>
              <a:rPr lang="en-US" sz="1200" dirty="0">
                <a:latin typeface="Arial" pitchFamily="34" charset="0"/>
              </a:rPr>
              <a:t> (mL/min/1.73m</a:t>
            </a:r>
            <a:r>
              <a:rPr lang="en-US" sz="1200" baseline="30000" dirty="0">
                <a:latin typeface="Arial" pitchFamily="34" charset="0"/>
              </a:rPr>
              <a:t>2</a:t>
            </a:r>
            <a:r>
              <a:rPr lang="en-US" sz="1200" dirty="0">
                <a:latin typeface="Arial" pitchFamily="34" charset="0"/>
              </a:rPr>
              <a:t>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8367812" y="2343406"/>
            <a:ext cx="797013" cy="24622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defTabSz="914400" fontAlgn="base"/>
            <a:r>
              <a:rPr lang="en-US" sz="1000" dirty="0"/>
              <a:t>p=0.026</a:t>
            </a:r>
            <a:r>
              <a:rPr lang="en-US" sz="1000" baseline="30000" dirty="0"/>
              <a:t>*</a:t>
            </a:r>
            <a:endParaRPr lang="en-US" sz="1000" dirty="0"/>
          </a:p>
        </p:txBody>
      </p:sp>
      <p:sp>
        <p:nvSpPr>
          <p:cNvPr id="17" name="Text Box 186"/>
          <p:cNvSpPr txBox="1">
            <a:spLocks noChangeArrowheads="1"/>
          </p:cNvSpPr>
          <p:nvPr/>
        </p:nvSpPr>
        <p:spPr bwMode="auto">
          <a:xfrm>
            <a:off x="-15862" y="5615577"/>
            <a:ext cx="75409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aseline="30000" dirty="0" err="1"/>
              <a:t>a</a:t>
            </a:r>
            <a:r>
              <a:rPr lang="en-US" sz="1200" dirty="0" err="1"/>
              <a:t>Based</a:t>
            </a:r>
            <a:r>
              <a:rPr lang="en-US" sz="1200" dirty="0"/>
              <a:t> on serum levels and CKD-EPI formula</a:t>
            </a:r>
            <a:br>
              <a:rPr lang="en-US" sz="1200" dirty="0"/>
            </a:br>
            <a:r>
              <a:rPr lang="en-US" sz="1200" dirty="0"/>
              <a:t>*Between treatment comparison assessed by van </a:t>
            </a:r>
            <a:r>
              <a:rPr lang="en-US" sz="1200" dirty="0" err="1"/>
              <a:t>Elteren</a:t>
            </a:r>
            <a:r>
              <a:rPr lang="en-US" sz="1200" dirty="0"/>
              <a:t> test, controlling for </a:t>
            </a:r>
            <a:r>
              <a:rPr lang="en-US" sz="1200" dirty="0" err="1"/>
              <a:t>bPI</a:t>
            </a:r>
            <a:r>
              <a:rPr lang="en-US" sz="1200" dirty="0"/>
              <a:t> at screening </a:t>
            </a:r>
          </a:p>
        </p:txBody>
      </p:sp>
      <p:graphicFrame>
        <p:nvGraphicFramePr>
          <p:cNvPr id="16" name="Char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2979279"/>
              </p:ext>
            </p:extLst>
          </p:nvPr>
        </p:nvGraphicFramePr>
        <p:xfrm>
          <a:off x="511685" y="1866390"/>
          <a:ext cx="4297825" cy="2808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 Placeholder 7"/>
          <p:cNvSpPr>
            <a:spLocks/>
          </p:cNvSpPr>
          <p:nvPr/>
        </p:nvSpPr>
        <p:spPr bwMode="auto">
          <a:xfrm>
            <a:off x="1446492" y="1444407"/>
            <a:ext cx="2487168" cy="28661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A9A9A9"/>
              </a:buClr>
              <a:buSzPct val="90000"/>
              <a:buFont typeface="Wingdings" pitchFamily="2" charset="2"/>
              <a:buNone/>
            </a:pPr>
            <a:r>
              <a:rPr lang="en-US" altLang="en-US" sz="1400" b="1" dirty="0">
                <a:latin typeface="+mn-lt"/>
              </a:rPr>
              <a:t>Estimated GFR based on Serum </a:t>
            </a:r>
            <a:r>
              <a:rPr lang="en-US" altLang="en-US" sz="1400" b="1" dirty="0" err="1">
                <a:latin typeface="+mn-lt"/>
              </a:rPr>
              <a:t>Creatinine</a:t>
            </a:r>
            <a:r>
              <a:rPr lang="en-US" altLang="en-US" sz="1400" b="1" baseline="30000" dirty="0" err="1">
                <a:latin typeface="+mn-lt"/>
              </a:rPr>
              <a:t>a</a:t>
            </a:r>
            <a:endParaRPr lang="en-US" altLang="en-US" sz="1400" b="1" baseline="30000" dirty="0">
              <a:latin typeface="+mn-lt"/>
            </a:endParaRPr>
          </a:p>
        </p:txBody>
      </p:sp>
      <p:sp>
        <p:nvSpPr>
          <p:cNvPr id="21" name="Text Placeholder 9"/>
          <p:cNvSpPr>
            <a:spLocks/>
          </p:cNvSpPr>
          <p:nvPr/>
        </p:nvSpPr>
        <p:spPr bwMode="auto">
          <a:xfrm>
            <a:off x="5784333" y="1444407"/>
            <a:ext cx="2487168" cy="28661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A9A9A9"/>
              </a:buClr>
              <a:buSzPct val="90000"/>
              <a:buFont typeface="Wingdings" pitchFamily="2" charset="2"/>
              <a:buNone/>
            </a:pPr>
            <a:r>
              <a:rPr lang="en-US" altLang="en-US" sz="1400" b="1" dirty="0">
                <a:latin typeface="+mn-lt"/>
              </a:rPr>
              <a:t>Estimated GFR based on Cystatin C</a:t>
            </a:r>
            <a:r>
              <a:rPr lang="en-US" altLang="en-US" sz="1400" b="1" baseline="30000" dirty="0">
                <a:latin typeface="+mn-lt"/>
              </a:rPr>
              <a:t>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55061" y="2578332"/>
            <a:ext cx="91346" cy="1116000"/>
            <a:chOff x="4655061" y="2559282"/>
            <a:chExt cx="91346" cy="11160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746407" y="2559282"/>
              <a:ext cx="0" cy="1116000"/>
            </a:xfrm>
            <a:prstGeom prst="line">
              <a:avLst/>
            </a:prstGeom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655061" y="3326296"/>
              <a:ext cx="91346" cy="0"/>
            </a:xfrm>
            <a:prstGeom prst="line">
              <a:avLst/>
            </a:prstGeom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655061" y="3669136"/>
              <a:ext cx="91346" cy="0"/>
            </a:xfrm>
            <a:prstGeom prst="line">
              <a:avLst/>
            </a:prstGeom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8930470" y="2558343"/>
            <a:ext cx="91346" cy="864000"/>
            <a:chOff x="8930470" y="2558343"/>
            <a:chExt cx="91346" cy="8640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9021816" y="2558343"/>
              <a:ext cx="0" cy="864000"/>
            </a:xfrm>
            <a:prstGeom prst="line">
              <a:avLst/>
            </a:prstGeom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930470" y="2971224"/>
              <a:ext cx="91346" cy="0"/>
            </a:xfrm>
            <a:prstGeom prst="line">
              <a:avLst/>
            </a:prstGeom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930470" y="3420192"/>
              <a:ext cx="91346" cy="0"/>
            </a:xfrm>
            <a:prstGeom prst="line">
              <a:avLst/>
            </a:prstGeom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4158551" y="2343406"/>
            <a:ext cx="8026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ts val="200"/>
              </a:spcBef>
              <a:spcAft>
                <a:spcPts val="200"/>
              </a:spcAft>
            </a:pPr>
            <a:r>
              <a:rPr lang="en-US" sz="1000" dirty="0"/>
              <a:t>p=0.118</a:t>
            </a:r>
            <a:r>
              <a:rPr lang="en-US" sz="1000" baseline="30000" dirty="0"/>
              <a:t>*</a:t>
            </a:r>
            <a:r>
              <a:rPr lang="en-US" sz="10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40966" y="4872896"/>
            <a:ext cx="8389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Results are consistent with the known effect of </a:t>
            </a:r>
            <a:r>
              <a:rPr lang="en-US" dirty="0" err="1"/>
              <a:t>cobicistat</a:t>
            </a:r>
            <a:r>
              <a:rPr lang="en-US" dirty="0"/>
              <a:t> on inhibition of tubular secretion of creatinine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4860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Content slide – cool palette">
  <a:themeElements>
    <a:clrScheme name="Janssen Color Palette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9357A"/>
        </a:solidFill>
        <a:ln w="9525" cap="flat" cmpd="sng" algn="ctr">
          <a:noFill/>
          <a:prstDash val="solid"/>
        </a:ln>
        <a:effectLst/>
      </a:spPr>
      <a:bodyPr lIns="45720" rIns="45720" rtlCol="0" anchor="ctr"/>
      <a:lstStyle>
        <a:defPPr marL="0" marR="0" indent="0" algn="ctr" defTabSz="912813" eaLnBrk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err="1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Verdana"/>
            <a:ea typeface="+mn-ea"/>
            <a:cs typeface="+mn-cs"/>
          </a:defRPr>
        </a:defPPr>
      </a:lstStyle>
    </a:spDef>
    <a:lnDef>
      <a:spPr>
        <a:noFill/>
        <a:ln w="28575" cap="flat" cmpd="sng" algn="ctr">
          <a:solidFill>
            <a:srgbClr val="09357A"/>
          </a:solidFill>
          <a:prstDash val="solid"/>
          <a:headEnd type="none" w="med" len="med"/>
          <a:tailEnd type="none" w="med" len="med"/>
        </a:ln>
        <a:effectLst/>
      </a:spPr>
      <a:bodyPr/>
      <a:lstStyle/>
    </a:lnDef>
  </a:objectDefaults>
  <a:extraClrSchemeLst/>
</a:theme>
</file>

<file path=ppt/theme/theme10.xml><?xml version="1.0" encoding="utf-8"?>
<a:theme xmlns:a="http://schemas.openxmlformats.org/drawingml/2006/main" name="1_Content slide – COOL palette">
  <a:themeElements>
    <a:clrScheme name="Janssen Color Palette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lIns="45720" rIns="45720" rtlCol="0" anchor="ctr"/>
      <a:lstStyle>
        <a:defPPr algn="ctr" defTabSz="912813" eaLnBrk="0" hangingPunct="0">
          <a:defRPr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2_Content slide – COOL palette">
  <a:themeElements>
    <a:clrScheme name="Janssen Color Palette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lIns="45720" rIns="45720" rtlCol="0" anchor="ctr"/>
      <a:lstStyle>
        <a:defPPr algn="ctr" defTabSz="912813" eaLnBrk="0" hangingPunct="0">
          <a:defRPr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_Title slide - plain">
  <a:themeElements>
    <a:clrScheme name="Janssen Color Palette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9357A"/>
        </a:solidFill>
        <a:ln w="9525" cap="flat" cmpd="sng" algn="ctr">
          <a:noFill/>
          <a:prstDash val="solid"/>
        </a:ln>
        <a:effectLst/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</a:spDef>
    <a:lnDef>
      <a:spPr>
        <a:ln w="28575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_Title slide - horizontal">
  <a:themeElements>
    <a:clrScheme name="Jannsen 1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9357A"/>
        </a:solidFill>
        <a:ln w="9525" cap="flat" cmpd="sng" algn="ctr">
          <a:noFill/>
          <a:prstDash val="soli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R="0" indent="0" algn="ctr" defTabSz="912813" eaLnBrk="0" fontAlgn="auto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b="0" i="0" u="none" strike="noStrike" kern="0" cap="none" spc="0" normalizeH="0" baseline="0">
            <a:ln>
              <a:noFill/>
            </a:ln>
            <a:solidFill>
              <a:srgbClr val="FFFFFF"/>
            </a:solidFill>
            <a:effectLst/>
            <a:uLnTx/>
            <a:uFillTx/>
            <a:latin typeface="Verdana"/>
          </a:defRPr>
        </a:defPPr>
      </a:lstStyle>
    </a:spDef>
    <a:lnDef>
      <a:spPr>
        <a:ln w="28575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 - horizontal">
  <a:themeElements>
    <a:clrScheme name="Jannsen 1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itle slide - vertical ">
  <a:themeElements>
    <a:clrScheme name="Jannsen 1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Janssen logo – professional">
  <a:themeElements>
    <a:clrScheme name="Janssen Color Palette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Divider Slide">
  <a:themeElements>
    <a:clrScheme name="Janssen Color Palette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Content slide – cool palette">
  <a:themeElements>
    <a:clrScheme name="Janssen Color Palette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Title slide - vertical ">
  <a:themeElements>
    <a:clrScheme name="Jannsen 1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9357A"/>
        </a:solidFill>
        <a:ln w="9525" cap="flat" cmpd="sng" algn="ctr">
          <a:noFill/>
          <a:prstDash val="solid"/>
        </a:ln>
        <a:effectLst/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</a:spDef>
    <a:lnDef>
      <a:spPr>
        <a:ln w="28575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HIV PC">
  <a:themeElements>
    <a:clrScheme name="Janssen Color Palette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Content slide – COOL palette">
  <a:themeElements>
    <a:clrScheme name="Janssen Color Palette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lIns="45720" rIns="45720" rtlCol="0" anchor="ctr"/>
      <a:lstStyle>
        <a:defPPr algn="ctr" defTabSz="912813" eaLnBrk="0" hangingPunct="0">
          <a:defRPr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MC278 TLR">
    <a:dk1>
      <a:srgbClr val="474B78"/>
    </a:dk1>
    <a:lt1>
      <a:sysClr val="window" lastClr="FFFFFF"/>
    </a:lt1>
    <a:dk2>
      <a:srgbClr val="464646"/>
    </a:dk2>
    <a:lt2>
      <a:srgbClr val="474B78"/>
    </a:lt2>
    <a:accent1>
      <a:srgbClr val="2DA2BF"/>
    </a:accent1>
    <a:accent2>
      <a:srgbClr val="002060"/>
    </a:accent2>
    <a:accent3>
      <a:srgbClr val="FFC000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TMC278 TLR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MC278 TLR">
    <a:dk1>
      <a:srgbClr val="474B78"/>
    </a:dk1>
    <a:lt1>
      <a:sysClr val="window" lastClr="FFFFFF"/>
    </a:lt1>
    <a:dk2>
      <a:srgbClr val="464646"/>
    </a:dk2>
    <a:lt2>
      <a:srgbClr val="474B78"/>
    </a:lt2>
    <a:accent1>
      <a:srgbClr val="2DA2BF"/>
    </a:accent1>
    <a:accent2>
      <a:srgbClr val="002060"/>
    </a:accent2>
    <a:accent3>
      <a:srgbClr val="FFC000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TMC278 TLR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Gilead Medical Affairs">
    <a:dk1>
      <a:sysClr val="windowText" lastClr="000000"/>
    </a:dk1>
    <a:lt1>
      <a:sysClr val="window" lastClr="FFFFFF"/>
    </a:lt1>
    <a:dk2>
      <a:srgbClr val="CC0000"/>
    </a:dk2>
    <a:lt2>
      <a:srgbClr val="E2E2E2"/>
    </a:lt2>
    <a:accent1>
      <a:srgbClr val="CC0000"/>
    </a:accent1>
    <a:accent2>
      <a:srgbClr val="717074"/>
    </a:accent2>
    <a:accent3>
      <a:srgbClr val="E7A614"/>
    </a:accent3>
    <a:accent4>
      <a:srgbClr val="E96D1F"/>
    </a:accent4>
    <a:accent5>
      <a:srgbClr val="949C51"/>
    </a:accent5>
    <a:accent6>
      <a:srgbClr val="996699"/>
    </a:accent6>
    <a:hlink>
      <a:srgbClr val="E96D1F"/>
    </a:hlink>
    <a:folHlink>
      <a:srgbClr val="969696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Gilead Medical Affairs">
    <a:dk1>
      <a:sysClr val="windowText" lastClr="000000"/>
    </a:dk1>
    <a:lt1>
      <a:sysClr val="window" lastClr="FFFFFF"/>
    </a:lt1>
    <a:dk2>
      <a:srgbClr val="CC0000"/>
    </a:dk2>
    <a:lt2>
      <a:srgbClr val="E2E2E2"/>
    </a:lt2>
    <a:accent1>
      <a:srgbClr val="CC0000"/>
    </a:accent1>
    <a:accent2>
      <a:srgbClr val="717074"/>
    </a:accent2>
    <a:accent3>
      <a:srgbClr val="E7A614"/>
    </a:accent3>
    <a:accent4>
      <a:srgbClr val="E96D1F"/>
    </a:accent4>
    <a:accent5>
      <a:srgbClr val="949C51"/>
    </a:accent5>
    <a:accent6>
      <a:srgbClr val="996699"/>
    </a:accent6>
    <a:hlink>
      <a:srgbClr val="E96D1F"/>
    </a:hlink>
    <a:folHlink>
      <a:srgbClr val="969696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BC8045A500AF4FB51ED20D17E9C269" ma:contentTypeVersion="0" ma:contentTypeDescription="Create a new document." ma:contentTypeScope="" ma:versionID="62187c180f8dfc59784b50ccd8fb3d4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645309E-5448-4629-8FAE-10B37DDDBE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75BA61-5870-4533-9488-5749FFF3A170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25779AC-6C5B-4B8D-BF6E-75E4A6F2C0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2860</Words>
  <Application>Microsoft Macintosh PowerPoint</Application>
  <PresentationFormat>Bildschirmpräsentation (4:3)</PresentationFormat>
  <Paragraphs>279</Paragraphs>
  <Slides>13</Slides>
  <Notes>13</Notes>
  <HiddenSlides>0</HiddenSlides>
  <MMClips>0</MMClips>
  <ScaleCrop>false</ScaleCrop>
  <HeadingPairs>
    <vt:vector size="4" baseType="variant">
      <vt:variant>
        <vt:lpstr>Entwurfsvorlage</vt:lpstr>
      </vt:variant>
      <vt:variant>
        <vt:i4>13</vt:i4>
      </vt:variant>
      <vt:variant>
        <vt:lpstr>Folientitel</vt:lpstr>
      </vt:variant>
      <vt:variant>
        <vt:i4>13</vt:i4>
      </vt:variant>
    </vt:vector>
  </HeadingPairs>
  <TitlesOfParts>
    <vt:vector size="26" baseType="lpstr">
      <vt:lpstr>3_Content slide – cool palette</vt:lpstr>
      <vt:lpstr>Title slide - horizontal</vt:lpstr>
      <vt:lpstr>Title slide - vertical </vt:lpstr>
      <vt:lpstr>Janssen logo – professional</vt:lpstr>
      <vt:lpstr>Divider Slide</vt:lpstr>
      <vt:lpstr>10_Content slide – cool palette</vt:lpstr>
      <vt:lpstr>2_Title slide - vertical </vt:lpstr>
      <vt:lpstr>HIV PC</vt:lpstr>
      <vt:lpstr>Content slide – COOL palette</vt:lpstr>
      <vt:lpstr>1_Content slide – COOL palette</vt:lpstr>
      <vt:lpstr>2_Content slide – COOL palette</vt:lpstr>
      <vt:lpstr>1_Title slide - plain</vt:lpstr>
      <vt:lpstr>1_Title slide - horizontal</vt:lpstr>
      <vt:lpstr>Folie 1</vt:lpstr>
      <vt:lpstr>Folie 2</vt:lpstr>
      <vt:lpstr>Folie 3</vt:lpstr>
      <vt:lpstr>Primary Endpoint</vt:lpstr>
      <vt:lpstr>Folie 5</vt:lpstr>
      <vt:lpstr>Week 24 Efficacy</vt:lpstr>
      <vt:lpstr>Folie 7</vt:lpstr>
      <vt:lpstr>Folie 8</vt:lpstr>
      <vt:lpstr>Folie 9</vt:lpstr>
      <vt:lpstr>Folie 10</vt:lpstr>
      <vt:lpstr>Folie 11</vt:lpstr>
      <vt:lpstr>Folie 12</vt:lpstr>
      <vt:lpstr>Folie 13</vt:lpstr>
    </vt:vector>
  </TitlesOfParts>
  <Company>Ketchum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Business Case for Building the Janssen Brand</dc:title>
  <dc:creator>Ketchum</dc:creator>
  <cp:lastModifiedBy>Ramona Pauli</cp:lastModifiedBy>
  <cp:revision>1574</cp:revision>
  <cp:lastPrinted>2017-07-21T07:21:53Z</cp:lastPrinted>
  <dcterms:created xsi:type="dcterms:W3CDTF">2017-07-25T16:08:04Z</dcterms:created>
  <dcterms:modified xsi:type="dcterms:W3CDTF">2017-07-25T16:08:41Z</dcterms:modified>
</cp:coreProperties>
</file>